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63" r:id="rId4"/>
    <p:sldId id="277" r:id="rId5"/>
    <p:sldId id="257" r:id="rId6"/>
    <p:sldId id="260" r:id="rId7"/>
    <p:sldId id="261" r:id="rId8"/>
    <p:sldId id="262" r:id="rId9"/>
    <p:sldId id="271" r:id="rId10"/>
    <p:sldId id="264" r:id="rId11"/>
    <p:sldId id="273" r:id="rId12"/>
    <p:sldId id="274" r:id="rId13"/>
    <p:sldId id="265" r:id="rId14"/>
    <p:sldId id="275" r:id="rId15"/>
    <p:sldId id="266" r:id="rId16"/>
    <p:sldId id="267" r:id="rId17"/>
    <p:sldId id="276" r:id="rId18"/>
    <p:sldId id="268" r:id="rId19"/>
    <p:sldId id="26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E1873-37E8-4635-B61A-CA3FF93BC467}"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BC16AF40-7503-46D2-A2C0-6C6FC9C77A16}">
      <dgm:prSet/>
      <dgm:spPr/>
      <dgm:t>
        <a:bodyPr/>
        <a:lstStyle/>
        <a:p>
          <a:r>
            <a:rPr lang="en-US" b="0" i="0" dirty="0">
              <a:latin typeface="Arial" panose="020B0604020202020204" pitchFamily="34" charset="0"/>
              <a:cs typeface="Arial" panose="020B0604020202020204" pitchFamily="34" charset="0"/>
            </a:rPr>
            <a:t>Go to the neighborhoods of African Americans, Hispanics, Asians, </a:t>
          </a:r>
          <a:r>
            <a:rPr lang="en-US" b="0" i="0"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dgm:t>
    </dgm:pt>
    <dgm:pt modelId="{F47D868C-BF7C-4F76-9C58-CB49BAC4E032}" type="parTrans" cxnId="{E90C741F-F914-4C79-B452-92F46FB28F71}">
      <dgm:prSet/>
      <dgm:spPr/>
      <dgm:t>
        <a:bodyPr/>
        <a:lstStyle/>
        <a:p>
          <a:endParaRPr lang="en-US"/>
        </a:p>
      </dgm:t>
    </dgm:pt>
    <dgm:pt modelId="{7E5941A0-6CD8-4063-AD31-2ECED75F6572}" type="sibTrans" cxnId="{E90C741F-F914-4C79-B452-92F46FB28F71}">
      <dgm:prSet phldrT="1" phldr="0"/>
      <dgm:spPr/>
      <dgm:t>
        <a:bodyPr/>
        <a:lstStyle/>
        <a:p>
          <a:r>
            <a:rPr lang="en-US"/>
            <a:t>1</a:t>
          </a:r>
        </a:p>
      </dgm:t>
    </dgm:pt>
    <dgm:pt modelId="{F497093A-68BD-4A3A-9E96-DB4D6FD7E705}">
      <dgm:prSet/>
      <dgm:spPr/>
      <dgm:t>
        <a:bodyPr/>
        <a:lstStyle/>
        <a:p>
          <a:r>
            <a:rPr lang="en-US" b="0" i="0" dirty="0">
              <a:latin typeface="Arial" panose="020B0604020202020204" pitchFamily="34" charset="0"/>
              <a:cs typeface="Arial" panose="020B0604020202020204" pitchFamily="34" charset="0"/>
            </a:rPr>
            <a:t>Go to the schools, find out about meetings</a:t>
          </a:r>
          <a:endParaRPr lang="en-US" dirty="0">
            <a:latin typeface="Arial" panose="020B0604020202020204" pitchFamily="34" charset="0"/>
            <a:cs typeface="Arial" panose="020B0604020202020204" pitchFamily="34" charset="0"/>
          </a:endParaRPr>
        </a:p>
      </dgm:t>
    </dgm:pt>
    <dgm:pt modelId="{EC3F466E-9EA7-4FA9-B09C-ADD3B2D7F47B}" type="parTrans" cxnId="{FC6D4669-3434-475F-836F-1969C8427CC3}">
      <dgm:prSet/>
      <dgm:spPr/>
      <dgm:t>
        <a:bodyPr/>
        <a:lstStyle/>
        <a:p>
          <a:endParaRPr lang="en-US"/>
        </a:p>
      </dgm:t>
    </dgm:pt>
    <dgm:pt modelId="{1170B87E-03B1-45F4-9235-7ADD82A49B9F}" type="sibTrans" cxnId="{FC6D4669-3434-475F-836F-1969C8427CC3}">
      <dgm:prSet phldrT="2" phldr="0"/>
      <dgm:spPr/>
      <dgm:t>
        <a:bodyPr/>
        <a:lstStyle/>
        <a:p>
          <a:r>
            <a:rPr lang="en-US"/>
            <a:t>2</a:t>
          </a:r>
        </a:p>
      </dgm:t>
    </dgm:pt>
    <dgm:pt modelId="{CB640951-C402-4798-BAA2-EBBFF5F85E68}">
      <dgm:prSet/>
      <dgm:spPr/>
      <dgm:t>
        <a:bodyPr/>
        <a:lstStyle/>
        <a:p>
          <a:r>
            <a:rPr lang="en-US" b="0" i="0" dirty="0">
              <a:latin typeface="Arial" panose="020B0604020202020204" pitchFamily="34" charset="0"/>
              <a:cs typeface="Arial" panose="020B0604020202020204" pitchFamily="34" charset="0"/>
            </a:rPr>
            <a:t>Get Public Service Announcements</a:t>
          </a:r>
          <a:br>
            <a:rPr lang="en-US" b="0" i="0" dirty="0">
              <a:latin typeface="Arial" panose="020B0604020202020204" pitchFamily="34" charset="0"/>
              <a:cs typeface="Arial" panose="020B0604020202020204" pitchFamily="34" charset="0"/>
            </a:rPr>
          </a:br>
          <a:r>
            <a:rPr lang="en-US" b="0" i="0" dirty="0">
              <a:latin typeface="Arial" panose="020B0604020202020204" pitchFamily="34" charset="0"/>
              <a:cs typeface="Arial" panose="020B0604020202020204" pitchFamily="34" charset="0"/>
            </a:rPr>
            <a:t>(PSAs) played on different radio stations</a:t>
          </a:r>
          <a:endParaRPr lang="en-US" dirty="0">
            <a:latin typeface="Arial" panose="020B0604020202020204" pitchFamily="34" charset="0"/>
            <a:cs typeface="Arial" panose="020B0604020202020204" pitchFamily="34" charset="0"/>
          </a:endParaRPr>
        </a:p>
      </dgm:t>
    </dgm:pt>
    <dgm:pt modelId="{AF4E1979-0025-45E3-8C0E-ED9E61A9B592}" type="parTrans" cxnId="{0ECE40D3-0069-48B5-9617-F2A60639724D}">
      <dgm:prSet/>
      <dgm:spPr/>
      <dgm:t>
        <a:bodyPr/>
        <a:lstStyle/>
        <a:p>
          <a:endParaRPr lang="en-US"/>
        </a:p>
      </dgm:t>
    </dgm:pt>
    <dgm:pt modelId="{297B12BE-2CB7-49CA-B72F-3C3339630F6A}" type="sibTrans" cxnId="{0ECE40D3-0069-48B5-9617-F2A60639724D}">
      <dgm:prSet phldrT="3" phldr="0"/>
      <dgm:spPr/>
      <dgm:t>
        <a:bodyPr/>
        <a:lstStyle/>
        <a:p>
          <a:r>
            <a:rPr lang="en-US"/>
            <a:t>3</a:t>
          </a:r>
        </a:p>
      </dgm:t>
    </dgm:pt>
    <dgm:pt modelId="{8ADBC1A3-1B0F-403D-AAE0-AC6ED44044DD}">
      <dgm:prSet/>
      <dgm:spPr/>
      <dgm:t>
        <a:bodyPr/>
        <a:lstStyle/>
        <a:p>
          <a:r>
            <a:rPr lang="en-US" b="0" i="0" dirty="0">
              <a:latin typeface="Arial" panose="020B0604020202020204" pitchFamily="34" charset="0"/>
              <a:cs typeface="Arial" panose="020B0604020202020204" pitchFamily="34" charset="0"/>
            </a:rPr>
            <a:t>Get an article written in an Hispanic Newspaper/</a:t>
          </a:r>
          <a:br>
            <a:rPr lang="en-US" b="0" i="0" dirty="0">
              <a:latin typeface="Arial" panose="020B0604020202020204" pitchFamily="34" charset="0"/>
              <a:cs typeface="Arial" panose="020B0604020202020204" pitchFamily="34" charset="0"/>
            </a:rPr>
          </a:br>
          <a:r>
            <a:rPr lang="en-US" b="0" i="0" dirty="0">
              <a:latin typeface="Arial" panose="020B0604020202020204" pitchFamily="34" charset="0"/>
              <a:cs typeface="Arial" panose="020B0604020202020204" pitchFamily="34" charset="0"/>
            </a:rPr>
            <a:t>Magazine</a:t>
          </a:r>
          <a:endParaRPr lang="en-US" dirty="0">
            <a:latin typeface="Arial" panose="020B0604020202020204" pitchFamily="34" charset="0"/>
            <a:cs typeface="Arial" panose="020B0604020202020204" pitchFamily="34" charset="0"/>
          </a:endParaRPr>
        </a:p>
      </dgm:t>
    </dgm:pt>
    <dgm:pt modelId="{72648724-77F6-4DDB-A722-0719B1A267F1}" type="parTrans" cxnId="{0751345F-1EB4-4112-B3D1-A3A3DBFF8E13}">
      <dgm:prSet/>
      <dgm:spPr/>
      <dgm:t>
        <a:bodyPr/>
        <a:lstStyle/>
        <a:p>
          <a:endParaRPr lang="en-US"/>
        </a:p>
      </dgm:t>
    </dgm:pt>
    <dgm:pt modelId="{0FDAB7F3-9681-4F48-991E-296EFEEC5AF9}" type="sibTrans" cxnId="{0751345F-1EB4-4112-B3D1-A3A3DBFF8E13}">
      <dgm:prSet phldrT="4" phldr="0"/>
      <dgm:spPr/>
      <dgm:t>
        <a:bodyPr/>
        <a:lstStyle/>
        <a:p>
          <a:r>
            <a:rPr lang="en-US"/>
            <a:t>4</a:t>
          </a:r>
        </a:p>
      </dgm:t>
    </dgm:pt>
    <dgm:pt modelId="{44C6B0F6-FA33-4104-9DAE-764F15441CA3}">
      <dgm:prSet/>
      <dgm:spPr/>
      <dgm:t>
        <a:bodyPr/>
        <a:lstStyle/>
        <a:p>
          <a:r>
            <a:rPr lang="en-US" b="0" i="0" dirty="0">
              <a:latin typeface="Arial" panose="020B0604020202020204" pitchFamily="34" charset="0"/>
              <a:cs typeface="Arial" panose="020B0604020202020204" pitchFamily="34" charset="0"/>
            </a:rPr>
            <a:t>Use Social Media</a:t>
          </a:r>
          <a:endParaRPr lang="en-US" dirty="0">
            <a:latin typeface="Arial" panose="020B0604020202020204" pitchFamily="34" charset="0"/>
            <a:cs typeface="Arial" panose="020B0604020202020204" pitchFamily="34" charset="0"/>
          </a:endParaRPr>
        </a:p>
      </dgm:t>
    </dgm:pt>
    <dgm:pt modelId="{2B7E44FF-DD4E-4BF8-B885-EE2AA4D1C706}" type="parTrans" cxnId="{98745DC7-2FBE-4873-8A26-E4A0A8199ABD}">
      <dgm:prSet/>
      <dgm:spPr/>
      <dgm:t>
        <a:bodyPr/>
        <a:lstStyle/>
        <a:p>
          <a:endParaRPr lang="en-US"/>
        </a:p>
      </dgm:t>
    </dgm:pt>
    <dgm:pt modelId="{56709F0E-3514-436F-B7BA-30E49A32DBC1}" type="sibTrans" cxnId="{98745DC7-2FBE-4873-8A26-E4A0A8199ABD}">
      <dgm:prSet phldrT="5" phldr="0"/>
      <dgm:spPr/>
      <dgm:t>
        <a:bodyPr/>
        <a:lstStyle/>
        <a:p>
          <a:r>
            <a:rPr lang="en-US"/>
            <a:t>5</a:t>
          </a:r>
        </a:p>
      </dgm:t>
    </dgm:pt>
    <dgm:pt modelId="{76FDCDC4-C0A7-4C24-BDCD-36FFDEA17764}" type="pres">
      <dgm:prSet presAssocID="{CB5E1873-37E8-4635-B61A-CA3FF93BC467}" presName="Name0" presStyleCnt="0">
        <dgm:presLayoutVars>
          <dgm:animLvl val="lvl"/>
          <dgm:resizeHandles val="exact"/>
        </dgm:presLayoutVars>
      </dgm:prSet>
      <dgm:spPr/>
    </dgm:pt>
    <dgm:pt modelId="{87471904-3F3F-4A56-8979-5E8789492387}" type="pres">
      <dgm:prSet presAssocID="{BC16AF40-7503-46D2-A2C0-6C6FC9C77A16}" presName="compositeNode" presStyleCnt="0">
        <dgm:presLayoutVars>
          <dgm:bulletEnabled val="1"/>
        </dgm:presLayoutVars>
      </dgm:prSet>
      <dgm:spPr/>
    </dgm:pt>
    <dgm:pt modelId="{5F04AA2F-C2EF-4299-989D-7FD8EBFAB836}" type="pres">
      <dgm:prSet presAssocID="{BC16AF40-7503-46D2-A2C0-6C6FC9C77A16}" presName="bgRect" presStyleLbl="bgAccFollowNode1" presStyleIdx="0" presStyleCnt="5"/>
      <dgm:spPr/>
    </dgm:pt>
    <dgm:pt modelId="{C6B4D276-8182-401E-8041-654E1ADB7885}" type="pres">
      <dgm:prSet presAssocID="{7E5941A0-6CD8-4063-AD31-2ECED75F6572}" presName="sibTransNodeCircle" presStyleLbl="alignNode1" presStyleIdx="0" presStyleCnt="10">
        <dgm:presLayoutVars>
          <dgm:chMax val="0"/>
          <dgm:bulletEnabled/>
        </dgm:presLayoutVars>
      </dgm:prSet>
      <dgm:spPr/>
    </dgm:pt>
    <dgm:pt modelId="{A0F2C158-9769-4D9C-B17C-611CEF00C432}" type="pres">
      <dgm:prSet presAssocID="{BC16AF40-7503-46D2-A2C0-6C6FC9C77A16}" presName="bottomLine" presStyleLbl="alignNode1" presStyleIdx="1" presStyleCnt="10">
        <dgm:presLayoutVars/>
      </dgm:prSet>
      <dgm:spPr/>
    </dgm:pt>
    <dgm:pt modelId="{F480117E-4FCD-4A27-A9E2-61EF61D50EB0}" type="pres">
      <dgm:prSet presAssocID="{BC16AF40-7503-46D2-A2C0-6C6FC9C77A16}" presName="nodeText" presStyleLbl="bgAccFollowNode1" presStyleIdx="0" presStyleCnt="5">
        <dgm:presLayoutVars>
          <dgm:bulletEnabled val="1"/>
        </dgm:presLayoutVars>
      </dgm:prSet>
      <dgm:spPr/>
    </dgm:pt>
    <dgm:pt modelId="{C89726DE-E0FF-48AB-80EC-8B2C97F5184A}" type="pres">
      <dgm:prSet presAssocID="{7E5941A0-6CD8-4063-AD31-2ECED75F6572}" presName="sibTrans" presStyleCnt="0"/>
      <dgm:spPr/>
    </dgm:pt>
    <dgm:pt modelId="{ABBDDD16-1B83-411A-8ED6-1CCDE4E28B18}" type="pres">
      <dgm:prSet presAssocID="{F497093A-68BD-4A3A-9E96-DB4D6FD7E705}" presName="compositeNode" presStyleCnt="0">
        <dgm:presLayoutVars>
          <dgm:bulletEnabled val="1"/>
        </dgm:presLayoutVars>
      </dgm:prSet>
      <dgm:spPr/>
    </dgm:pt>
    <dgm:pt modelId="{02174A90-0ACF-4039-BF3F-A35F38EE90E5}" type="pres">
      <dgm:prSet presAssocID="{F497093A-68BD-4A3A-9E96-DB4D6FD7E705}" presName="bgRect" presStyleLbl="bgAccFollowNode1" presStyleIdx="1" presStyleCnt="5"/>
      <dgm:spPr/>
    </dgm:pt>
    <dgm:pt modelId="{C834B86C-7FCF-4CB5-9909-E6ADCBB21F6A}" type="pres">
      <dgm:prSet presAssocID="{1170B87E-03B1-45F4-9235-7ADD82A49B9F}" presName="sibTransNodeCircle" presStyleLbl="alignNode1" presStyleIdx="2" presStyleCnt="10">
        <dgm:presLayoutVars>
          <dgm:chMax val="0"/>
          <dgm:bulletEnabled/>
        </dgm:presLayoutVars>
      </dgm:prSet>
      <dgm:spPr/>
    </dgm:pt>
    <dgm:pt modelId="{D164E4BD-5E85-4750-9585-4FF30232F355}" type="pres">
      <dgm:prSet presAssocID="{F497093A-68BD-4A3A-9E96-DB4D6FD7E705}" presName="bottomLine" presStyleLbl="alignNode1" presStyleIdx="3" presStyleCnt="10">
        <dgm:presLayoutVars/>
      </dgm:prSet>
      <dgm:spPr/>
    </dgm:pt>
    <dgm:pt modelId="{49961632-31BC-457F-A2FA-DB8E6F08F0FC}" type="pres">
      <dgm:prSet presAssocID="{F497093A-68BD-4A3A-9E96-DB4D6FD7E705}" presName="nodeText" presStyleLbl="bgAccFollowNode1" presStyleIdx="1" presStyleCnt="5">
        <dgm:presLayoutVars>
          <dgm:bulletEnabled val="1"/>
        </dgm:presLayoutVars>
      </dgm:prSet>
      <dgm:spPr/>
    </dgm:pt>
    <dgm:pt modelId="{E0FD5636-7A13-4874-80D1-5BBE4AE250B7}" type="pres">
      <dgm:prSet presAssocID="{1170B87E-03B1-45F4-9235-7ADD82A49B9F}" presName="sibTrans" presStyleCnt="0"/>
      <dgm:spPr/>
    </dgm:pt>
    <dgm:pt modelId="{CE423CD9-C0EE-4645-91A1-BC2D1C1E9E16}" type="pres">
      <dgm:prSet presAssocID="{CB640951-C402-4798-BAA2-EBBFF5F85E68}" presName="compositeNode" presStyleCnt="0">
        <dgm:presLayoutVars>
          <dgm:bulletEnabled val="1"/>
        </dgm:presLayoutVars>
      </dgm:prSet>
      <dgm:spPr/>
    </dgm:pt>
    <dgm:pt modelId="{2481443E-EC7F-4959-A3AC-51247130D3AE}" type="pres">
      <dgm:prSet presAssocID="{CB640951-C402-4798-BAA2-EBBFF5F85E68}" presName="bgRect" presStyleLbl="bgAccFollowNode1" presStyleIdx="2" presStyleCnt="5"/>
      <dgm:spPr/>
    </dgm:pt>
    <dgm:pt modelId="{74DE5B92-5B32-4250-BA28-BB5C8D54E730}" type="pres">
      <dgm:prSet presAssocID="{297B12BE-2CB7-49CA-B72F-3C3339630F6A}" presName="sibTransNodeCircle" presStyleLbl="alignNode1" presStyleIdx="4" presStyleCnt="10">
        <dgm:presLayoutVars>
          <dgm:chMax val="0"/>
          <dgm:bulletEnabled/>
        </dgm:presLayoutVars>
      </dgm:prSet>
      <dgm:spPr/>
    </dgm:pt>
    <dgm:pt modelId="{B4ACB2C5-54AF-4ECD-B261-8A54C58B1CF8}" type="pres">
      <dgm:prSet presAssocID="{CB640951-C402-4798-BAA2-EBBFF5F85E68}" presName="bottomLine" presStyleLbl="alignNode1" presStyleIdx="5" presStyleCnt="10">
        <dgm:presLayoutVars/>
      </dgm:prSet>
      <dgm:spPr/>
    </dgm:pt>
    <dgm:pt modelId="{5BA45C66-A34F-4BDA-BADF-84C3F97D0624}" type="pres">
      <dgm:prSet presAssocID="{CB640951-C402-4798-BAA2-EBBFF5F85E68}" presName="nodeText" presStyleLbl="bgAccFollowNode1" presStyleIdx="2" presStyleCnt="5">
        <dgm:presLayoutVars>
          <dgm:bulletEnabled val="1"/>
        </dgm:presLayoutVars>
      </dgm:prSet>
      <dgm:spPr/>
    </dgm:pt>
    <dgm:pt modelId="{E14199E5-0F9E-4887-A794-58F07D582AA7}" type="pres">
      <dgm:prSet presAssocID="{297B12BE-2CB7-49CA-B72F-3C3339630F6A}" presName="sibTrans" presStyleCnt="0"/>
      <dgm:spPr/>
    </dgm:pt>
    <dgm:pt modelId="{73B4CD66-EAA7-4417-8F6F-0F1F78D1C0AC}" type="pres">
      <dgm:prSet presAssocID="{8ADBC1A3-1B0F-403D-AAE0-AC6ED44044DD}" presName="compositeNode" presStyleCnt="0">
        <dgm:presLayoutVars>
          <dgm:bulletEnabled val="1"/>
        </dgm:presLayoutVars>
      </dgm:prSet>
      <dgm:spPr/>
    </dgm:pt>
    <dgm:pt modelId="{88ABB06A-FF9F-447F-900F-6ACA9DEB54CE}" type="pres">
      <dgm:prSet presAssocID="{8ADBC1A3-1B0F-403D-AAE0-AC6ED44044DD}" presName="bgRect" presStyleLbl="bgAccFollowNode1" presStyleIdx="3" presStyleCnt="5"/>
      <dgm:spPr/>
    </dgm:pt>
    <dgm:pt modelId="{9841E670-6AA0-4E6F-BD6E-14F3505F6BB4}" type="pres">
      <dgm:prSet presAssocID="{0FDAB7F3-9681-4F48-991E-296EFEEC5AF9}" presName="sibTransNodeCircle" presStyleLbl="alignNode1" presStyleIdx="6" presStyleCnt="10">
        <dgm:presLayoutVars>
          <dgm:chMax val="0"/>
          <dgm:bulletEnabled/>
        </dgm:presLayoutVars>
      </dgm:prSet>
      <dgm:spPr/>
    </dgm:pt>
    <dgm:pt modelId="{96D3759C-464D-41D6-B87B-A8D54EE1EE0A}" type="pres">
      <dgm:prSet presAssocID="{8ADBC1A3-1B0F-403D-AAE0-AC6ED44044DD}" presName="bottomLine" presStyleLbl="alignNode1" presStyleIdx="7" presStyleCnt="10">
        <dgm:presLayoutVars/>
      </dgm:prSet>
      <dgm:spPr/>
    </dgm:pt>
    <dgm:pt modelId="{C722BD26-047F-41EF-BDAA-9C73F874A3BC}" type="pres">
      <dgm:prSet presAssocID="{8ADBC1A3-1B0F-403D-AAE0-AC6ED44044DD}" presName="nodeText" presStyleLbl="bgAccFollowNode1" presStyleIdx="3" presStyleCnt="5">
        <dgm:presLayoutVars>
          <dgm:bulletEnabled val="1"/>
        </dgm:presLayoutVars>
      </dgm:prSet>
      <dgm:spPr/>
    </dgm:pt>
    <dgm:pt modelId="{F8517E5F-79C3-429E-AB38-6C6F5594581F}" type="pres">
      <dgm:prSet presAssocID="{0FDAB7F3-9681-4F48-991E-296EFEEC5AF9}" presName="sibTrans" presStyleCnt="0"/>
      <dgm:spPr/>
    </dgm:pt>
    <dgm:pt modelId="{08E1E09E-8E0B-4BD5-83F7-0336F8747A3D}" type="pres">
      <dgm:prSet presAssocID="{44C6B0F6-FA33-4104-9DAE-764F15441CA3}" presName="compositeNode" presStyleCnt="0">
        <dgm:presLayoutVars>
          <dgm:bulletEnabled val="1"/>
        </dgm:presLayoutVars>
      </dgm:prSet>
      <dgm:spPr/>
    </dgm:pt>
    <dgm:pt modelId="{47417123-12B5-4B12-9D31-349A75DB2AA0}" type="pres">
      <dgm:prSet presAssocID="{44C6B0F6-FA33-4104-9DAE-764F15441CA3}" presName="bgRect" presStyleLbl="bgAccFollowNode1" presStyleIdx="4" presStyleCnt="5"/>
      <dgm:spPr/>
    </dgm:pt>
    <dgm:pt modelId="{88FF1889-1ABF-4843-B06C-A8D607BB1781}" type="pres">
      <dgm:prSet presAssocID="{56709F0E-3514-436F-B7BA-30E49A32DBC1}" presName="sibTransNodeCircle" presStyleLbl="alignNode1" presStyleIdx="8" presStyleCnt="10">
        <dgm:presLayoutVars>
          <dgm:chMax val="0"/>
          <dgm:bulletEnabled/>
        </dgm:presLayoutVars>
      </dgm:prSet>
      <dgm:spPr/>
    </dgm:pt>
    <dgm:pt modelId="{60D455FD-C65B-4DF6-B1B6-F59BF33FDC4C}" type="pres">
      <dgm:prSet presAssocID="{44C6B0F6-FA33-4104-9DAE-764F15441CA3}" presName="bottomLine" presStyleLbl="alignNode1" presStyleIdx="9" presStyleCnt="10">
        <dgm:presLayoutVars/>
      </dgm:prSet>
      <dgm:spPr/>
    </dgm:pt>
    <dgm:pt modelId="{A5E297B5-939C-4B87-A364-986D1C02A79D}" type="pres">
      <dgm:prSet presAssocID="{44C6B0F6-FA33-4104-9DAE-764F15441CA3}" presName="nodeText" presStyleLbl="bgAccFollowNode1" presStyleIdx="4" presStyleCnt="5">
        <dgm:presLayoutVars>
          <dgm:bulletEnabled val="1"/>
        </dgm:presLayoutVars>
      </dgm:prSet>
      <dgm:spPr/>
    </dgm:pt>
  </dgm:ptLst>
  <dgm:cxnLst>
    <dgm:cxn modelId="{D1061D11-E5D2-48EA-8BA9-5280BA4A0F6A}" type="presOf" srcId="{56709F0E-3514-436F-B7BA-30E49A32DBC1}" destId="{88FF1889-1ABF-4843-B06C-A8D607BB1781}" srcOrd="0" destOrd="0" presId="urn:microsoft.com/office/officeart/2016/7/layout/BasicLinearProcessNumbered"/>
    <dgm:cxn modelId="{3C9BF316-1BBD-4221-AEDC-3E1CEED7197B}" type="presOf" srcId="{1170B87E-03B1-45F4-9235-7ADD82A49B9F}" destId="{C834B86C-7FCF-4CB5-9909-E6ADCBB21F6A}" srcOrd="0" destOrd="0" presId="urn:microsoft.com/office/officeart/2016/7/layout/BasicLinearProcessNumbered"/>
    <dgm:cxn modelId="{05992517-1892-4ABD-9944-8987EEDD9982}" type="presOf" srcId="{CB5E1873-37E8-4635-B61A-CA3FF93BC467}" destId="{76FDCDC4-C0A7-4C24-BDCD-36FFDEA17764}" srcOrd="0" destOrd="0" presId="urn:microsoft.com/office/officeart/2016/7/layout/BasicLinearProcessNumbered"/>
    <dgm:cxn modelId="{E90C741F-F914-4C79-B452-92F46FB28F71}" srcId="{CB5E1873-37E8-4635-B61A-CA3FF93BC467}" destId="{BC16AF40-7503-46D2-A2C0-6C6FC9C77A16}" srcOrd="0" destOrd="0" parTransId="{F47D868C-BF7C-4F76-9C58-CB49BAC4E032}" sibTransId="{7E5941A0-6CD8-4063-AD31-2ECED75F6572}"/>
    <dgm:cxn modelId="{2F7DB326-AF93-4578-8E56-A8DEAAD38B82}" type="presOf" srcId="{F497093A-68BD-4A3A-9E96-DB4D6FD7E705}" destId="{49961632-31BC-457F-A2FA-DB8E6F08F0FC}" srcOrd="1" destOrd="0" presId="urn:microsoft.com/office/officeart/2016/7/layout/BasicLinearProcessNumbered"/>
    <dgm:cxn modelId="{48880B31-0A25-4789-9F0D-6570652CF7D0}" type="presOf" srcId="{8ADBC1A3-1B0F-403D-AAE0-AC6ED44044DD}" destId="{C722BD26-047F-41EF-BDAA-9C73F874A3BC}" srcOrd="1" destOrd="0" presId="urn:microsoft.com/office/officeart/2016/7/layout/BasicLinearProcessNumbered"/>
    <dgm:cxn modelId="{9E20BA38-0499-49AA-B871-0F9291F6E87A}" type="presOf" srcId="{BC16AF40-7503-46D2-A2C0-6C6FC9C77A16}" destId="{F480117E-4FCD-4A27-A9E2-61EF61D50EB0}" srcOrd="1" destOrd="0" presId="urn:microsoft.com/office/officeart/2016/7/layout/BasicLinearProcessNumbered"/>
    <dgm:cxn modelId="{6925055D-DA71-4DD1-94B5-837F78F239CF}" type="presOf" srcId="{44C6B0F6-FA33-4104-9DAE-764F15441CA3}" destId="{A5E297B5-939C-4B87-A364-986D1C02A79D}" srcOrd="1" destOrd="0" presId="urn:microsoft.com/office/officeart/2016/7/layout/BasicLinearProcessNumbered"/>
    <dgm:cxn modelId="{0751345F-1EB4-4112-B3D1-A3A3DBFF8E13}" srcId="{CB5E1873-37E8-4635-B61A-CA3FF93BC467}" destId="{8ADBC1A3-1B0F-403D-AAE0-AC6ED44044DD}" srcOrd="3" destOrd="0" parTransId="{72648724-77F6-4DDB-A722-0719B1A267F1}" sibTransId="{0FDAB7F3-9681-4F48-991E-296EFEEC5AF9}"/>
    <dgm:cxn modelId="{FC6D4669-3434-475F-836F-1969C8427CC3}" srcId="{CB5E1873-37E8-4635-B61A-CA3FF93BC467}" destId="{F497093A-68BD-4A3A-9E96-DB4D6FD7E705}" srcOrd="1" destOrd="0" parTransId="{EC3F466E-9EA7-4FA9-B09C-ADD3B2D7F47B}" sibTransId="{1170B87E-03B1-45F4-9235-7ADD82A49B9F}"/>
    <dgm:cxn modelId="{89FC574B-48C5-4596-8ED5-248FF1702E51}" type="presOf" srcId="{44C6B0F6-FA33-4104-9DAE-764F15441CA3}" destId="{47417123-12B5-4B12-9D31-349A75DB2AA0}" srcOrd="0" destOrd="0" presId="urn:microsoft.com/office/officeart/2016/7/layout/BasicLinearProcessNumbered"/>
    <dgm:cxn modelId="{AC35C297-C1F6-4D5B-B4CB-8E5B6F3F0F73}" type="presOf" srcId="{BC16AF40-7503-46D2-A2C0-6C6FC9C77A16}" destId="{5F04AA2F-C2EF-4299-989D-7FD8EBFAB836}" srcOrd="0" destOrd="0" presId="urn:microsoft.com/office/officeart/2016/7/layout/BasicLinearProcessNumbered"/>
    <dgm:cxn modelId="{CC5B0AA2-2F46-482B-A803-81227BD3A316}" type="presOf" srcId="{7E5941A0-6CD8-4063-AD31-2ECED75F6572}" destId="{C6B4D276-8182-401E-8041-654E1ADB7885}" srcOrd="0" destOrd="0" presId="urn:microsoft.com/office/officeart/2016/7/layout/BasicLinearProcessNumbered"/>
    <dgm:cxn modelId="{5B1A0DB5-0E98-473E-8683-0841506ABAC7}" type="presOf" srcId="{8ADBC1A3-1B0F-403D-AAE0-AC6ED44044DD}" destId="{88ABB06A-FF9F-447F-900F-6ACA9DEB54CE}" srcOrd="0" destOrd="0" presId="urn:microsoft.com/office/officeart/2016/7/layout/BasicLinearProcessNumbered"/>
    <dgm:cxn modelId="{9C059CC3-59F1-4BC1-8B5E-B4AE078D4F39}" type="presOf" srcId="{CB640951-C402-4798-BAA2-EBBFF5F85E68}" destId="{2481443E-EC7F-4959-A3AC-51247130D3AE}" srcOrd="0" destOrd="0" presId="urn:microsoft.com/office/officeart/2016/7/layout/BasicLinearProcessNumbered"/>
    <dgm:cxn modelId="{98745DC7-2FBE-4873-8A26-E4A0A8199ABD}" srcId="{CB5E1873-37E8-4635-B61A-CA3FF93BC467}" destId="{44C6B0F6-FA33-4104-9DAE-764F15441CA3}" srcOrd="4" destOrd="0" parTransId="{2B7E44FF-DD4E-4BF8-B885-EE2AA4D1C706}" sibTransId="{56709F0E-3514-436F-B7BA-30E49A32DBC1}"/>
    <dgm:cxn modelId="{0ECE40D3-0069-48B5-9617-F2A60639724D}" srcId="{CB5E1873-37E8-4635-B61A-CA3FF93BC467}" destId="{CB640951-C402-4798-BAA2-EBBFF5F85E68}" srcOrd="2" destOrd="0" parTransId="{AF4E1979-0025-45E3-8C0E-ED9E61A9B592}" sibTransId="{297B12BE-2CB7-49CA-B72F-3C3339630F6A}"/>
    <dgm:cxn modelId="{AD36A4E3-7D45-445D-943C-2CB5EA73B2E8}" type="presOf" srcId="{0FDAB7F3-9681-4F48-991E-296EFEEC5AF9}" destId="{9841E670-6AA0-4E6F-BD6E-14F3505F6BB4}" srcOrd="0" destOrd="0" presId="urn:microsoft.com/office/officeart/2016/7/layout/BasicLinearProcessNumbered"/>
    <dgm:cxn modelId="{A70DF0EB-B268-4B7B-9DF0-E721A29E41F2}" type="presOf" srcId="{CB640951-C402-4798-BAA2-EBBFF5F85E68}" destId="{5BA45C66-A34F-4BDA-BADF-84C3F97D0624}" srcOrd="1" destOrd="0" presId="urn:microsoft.com/office/officeart/2016/7/layout/BasicLinearProcessNumbered"/>
    <dgm:cxn modelId="{23C4D7EE-96A2-4D3E-B6D3-0BC9E3A137B7}" type="presOf" srcId="{F497093A-68BD-4A3A-9E96-DB4D6FD7E705}" destId="{02174A90-0ACF-4039-BF3F-A35F38EE90E5}" srcOrd="0" destOrd="0" presId="urn:microsoft.com/office/officeart/2016/7/layout/BasicLinearProcessNumbered"/>
    <dgm:cxn modelId="{0853D8F9-7BEA-4241-B772-E05A98F28A32}" type="presOf" srcId="{297B12BE-2CB7-49CA-B72F-3C3339630F6A}" destId="{74DE5B92-5B32-4250-BA28-BB5C8D54E730}" srcOrd="0" destOrd="0" presId="urn:microsoft.com/office/officeart/2016/7/layout/BasicLinearProcessNumbered"/>
    <dgm:cxn modelId="{B0CAC4CB-C2EF-4950-860B-11BCBCD3F93A}" type="presParOf" srcId="{76FDCDC4-C0A7-4C24-BDCD-36FFDEA17764}" destId="{87471904-3F3F-4A56-8979-5E8789492387}" srcOrd="0" destOrd="0" presId="urn:microsoft.com/office/officeart/2016/7/layout/BasicLinearProcessNumbered"/>
    <dgm:cxn modelId="{05436117-489E-444C-AD0D-F3DF3049EE16}" type="presParOf" srcId="{87471904-3F3F-4A56-8979-5E8789492387}" destId="{5F04AA2F-C2EF-4299-989D-7FD8EBFAB836}" srcOrd="0" destOrd="0" presId="urn:microsoft.com/office/officeart/2016/7/layout/BasicLinearProcessNumbered"/>
    <dgm:cxn modelId="{35A2B999-C959-4A88-BBC2-5A39DF6A8112}" type="presParOf" srcId="{87471904-3F3F-4A56-8979-5E8789492387}" destId="{C6B4D276-8182-401E-8041-654E1ADB7885}" srcOrd="1" destOrd="0" presId="urn:microsoft.com/office/officeart/2016/7/layout/BasicLinearProcessNumbered"/>
    <dgm:cxn modelId="{4E364B47-D7D9-42CB-BC1B-BF44A7BAB3E3}" type="presParOf" srcId="{87471904-3F3F-4A56-8979-5E8789492387}" destId="{A0F2C158-9769-4D9C-B17C-611CEF00C432}" srcOrd="2" destOrd="0" presId="urn:microsoft.com/office/officeart/2016/7/layout/BasicLinearProcessNumbered"/>
    <dgm:cxn modelId="{ACF0EFF2-E936-4836-AFBF-C25D6C7888BB}" type="presParOf" srcId="{87471904-3F3F-4A56-8979-5E8789492387}" destId="{F480117E-4FCD-4A27-A9E2-61EF61D50EB0}" srcOrd="3" destOrd="0" presId="urn:microsoft.com/office/officeart/2016/7/layout/BasicLinearProcessNumbered"/>
    <dgm:cxn modelId="{E19108E3-A361-4E46-AC13-0AD2CDC0A365}" type="presParOf" srcId="{76FDCDC4-C0A7-4C24-BDCD-36FFDEA17764}" destId="{C89726DE-E0FF-48AB-80EC-8B2C97F5184A}" srcOrd="1" destOrd="0" presId="urn:microsoft.com/office/officeart/2016/7/layout/BasicLinearProcessNumbered"/>
    <dgm:cxn modelId="{86DDAD10-DDC0-4D25-A125-C15986075ABA}" type="presParOf" srcId="{76FDCDC4-C0A7-4C24-BDCD-36FFDEA17764}" destId="{ABBDDD16-1B83-411A-8ED6-1CCDE4E28B18}" srcOrd="2" destOrd="0" presId="urn:microsoft.com/office/officeart/2016/7/layout/BasicLinearProcessNumbered"/>
    <dgm:cxn modelId="{4AD70DFD-1196-45B2-A142-04EDDCE1D363}" type="presParOf" srcId="{ABBDDD16-1B83-411A-8ED6-1CCDE4E28B18}" destId="{02174A90-0ACF-4039-BF3F-A35F38EE90E5}" srcOrd="0" destOrd="0" presId="urn:microsoft.com/office/officeart/2016/7/layout/BasicLinearProcessNumbered"/>
    <dgm:cxn modelId="{6C9F7EF3-11AE-4139-837C-D208B9686AC9}" type="presParOf" srcId="{ABBDDD16-1B83-411A-8ED6-1CCDE4E28B18}" destId="{C834B86C-7FCF-4CB5-9909-E6ADCBB21F6A}" srcOrd="1" destOrd="0" presId="urn:microsoft.com/office/officeart/2016/7/layout/BasicLinearProcessNumbered"/>
    <dgm:cxn modelId="{D3EFECC4-9C7F-4C0C-8936-C607F6A2C9BF}" type="presParOf" srcId="{ABBDDD16-1B83-411A-8ED6-1CCDE4E28B18}" destId="{D164E4BD-5E85-4750-9585-4FF30232F355}" srcOrd="2" destOrd="0" presId="urn:microsoft.com/office/officeart/2016/7/layout/BasicLinearProcessNumbered"/>
    <dgm:cxn modelId="{BDC9F8B0-8B3E-4759-84C8-3239F65CD59F}" type="presParOf" srcId="{ABBDDD16-1B83-411A-8ED6-1CCDE4E28B18}" destId="{49961632-31BC-457F-A2FA-DB8E6F08F0FC}" srcOrd="3" destOrd="0" presId="urn:microsoft.com/office/officeart/2016/7/layout/BasicLinearProcessNumbered"/>
    <dgm:cxn modelId="{5CD40EE1-BA8F-4090-95EA-03B8BFBC58AA}" type="presParOf" srcId="{76FDCDC4-C0A7-4C24-BDCD-36FFDEA17764}" destId="{E0FD5636-7A13-4874-80D1-5BBE4AE250B7}" srcOrd="3" destOrd="0" presId="urn:microsoft.com/office/officeart/2016/7/layout/BasicLinearProcessNumbered"/>
    <dgm:cxn modelId="{C6607E73-0FAF-4E26-B82B-8005A7DED4B7}" type="presParOf" srcId="{76FDCDC4-C0A7-4C24-BDCD-36FFDEA17764}" destId="{CE423CD9-C0EE-4645-91A1-BC2D1C1E9E16}" srcOrd="4" destOrd="0" presId="urn:microsoft.com/office/officeart/2016/7/layout/BasicLinearProcessNumbered"/>
    <dgm:cxn modelId="{7F5FB4B2-ED1D-49EE-AE33-1420C63C7448}" type="presParOf" srcId="{CE423CD9-C0EE-4645-91A1-BC2D1C1E9E16}" destId="{2481443E-EC7F-4959-A3AC-51247130D3AE}" srcOrd="0" destOrd="0" presId="urn:microsoft.com/office/officeart/2016/7/layout/BasicLinearProcessNumbered"/>
    <dgm:cxn modelId="{5B233D76-5104-4119-B5D6-9FBF1E30B904}" type="presParOf" srcId="{CE423CD9-C0EE-4645-91A1-BC2D1C1E9E16}" destId="{74DE5B92-5B32-4250-BA28-BB5C8D54E730}" srcOrd="1" destOrd="0" presId="urn:microsoft.com/office/officeart/2016/7/layout/BasicLinearProcessNumbered"/>
    <dgm:cxn modelId="{38A2777A-BEEF-4BA7-B35D-809FC19D0CEA}" type="presParOf" srcId="{CE423CD9-C0EE-4645-91A1-BC2D1C1E9E16}" destId="{B4ACB2C5-54AF-4ECD-B261-8A54C58B1CF8}" srcOrd="2" destOrd="0" presId="urn:microsoft.com/office/officeart/2016/7/layout/BasicLinearProcessNumbered"/>
    <dgm:cxn modelId="{3B8EA82D-1F49-462F-83A8-EE342F7DDA73}" type="presParOf" srcId="{CE423CD9-C0EE-4645-91A1-BC2D1C1E9E16}" destId="{5BA45C66-A34F-4BDA-BADF-84C3F97D0624}" srcOrd="3" destOrd="0" presId="urn:microsoft.com/office/officeart/2016/7/layout/BasicLinearProcessNumbered"/>
    <dgm:cxn modelId="{274F4B9E-071B-4BBD-AD34-FE645114C976}" type="presParOf" srcId="{76FDCDC4-C0A7-4C24-BDCD-36FFDEA17764}" destId="{E14199E5-0F9E-4887-A794-58F07D582AA7}" srcOrd="5" destOrd="0" presId="urn:microsoft.com/office/officeart/2016/7/layout/BasicLinearProcessNumbered"/>
    <dgm:cxn modelId="{BF5246BB-2051-43B7-A95A-1C5A0DBA60C3}" type="presParOf" srcId="{76FDCDC4-C0A7-4C24-BDCD-36FFDEA17764}" destId="{73B4CD66-EAA7-4417-8F6F-0F1F78D1C0AC}" srcOrd="6" destOrd="0" presId="urn:microsoft.com/office/officeart/2016/7/layout/BasicLinearProcessNumbered"/>
    <dgm:cxn modelId="{04F1C352-8744-4893-82D1-3E6B0574D9D4}" type="presParOf" srcId="{73B4CD66-EAA7-4417-8F6F-0F1F78D1C0AC}" destId="{88ABB06A-FF9F-447F-900F-6ACA9DEB54CE}" srcOrd="0" destOrd="0" presId="urn:microsoft.com/office/officeart/2016/7/layout/BasicLinearProcessNumbered"/>
    <dgm:cxn modelId="{7B6E7A37-82C0-4B66-B1EE-E73131D468D3}" type="presParOf" srcId="{73B4CD66-EAA7-4417-8F6F-0F1F78D1C0AC}" destId="{9841E670-6AA0-4E6F-BD6E-14F3505F6BB4}" srcOrd="1" destOrd="0" presId="urn:microsoft.com/office/officeart/2016/7/layout/BasicLinearProcessNumbered"/>
    <dgm:cxn modelId="{341493CC-68B9-4B3C-AC41-31631F1D57A4}" type="presParOf" srcId="{73B4CD66-EAA7-4417-8F6F-0F1F78D1C0AC}" destId="{96D3759C-464D-41D6-B87B-A8D54EE1EE0A}" srcOrd="2" destOrd="0" presId="urn:microsoft.com/office/officeart/2016/7/layout/BasicLinearProcessNumbered"/>
    <dgm:cxn modelId="{9CB60A15-8A51-4F47-B085-E2224CC1035C}" type="presParOf" srcId="{73B4CD66-EAA7-4417-8F6F-0F1F78D1C0AC}" destId="{C722BD26-047F-41EF-BDAA-9C73F874A3BC}" srcOrd="3" destOrd="0" presId="urn:microsoft.com/office/officeart/2016/7/layout/BasicLinearProcessNumbered"/>
    <dgm:cxn modelId="{6C05EC61-3CEC-460E-AA34-2B451361530D}" type="presParOf" srcId="{76FDCDC4-C0A7-4C24-BDCD-36FFDEA17764}" destId="{F8517E5F-79C3-429E-AB38-6C6F5594581F}" srcOrd="7" destOrd="0" presId="urn:microsoft.com/office/officeart/2016/7/layout/BasicLinearProcessNumbered"/>
    <dgm:cxn modelId="{2DE05339-4BC0-4B7F-A551-0A98CDC458C9}" type="presParOf" srcId="{76FDCDC4-C0A7-4C24-BDCD-36FFDEA17764}" destId="{08E1E09E-8E0B-4BD5-83F7-0336F8747A3D}" srcOrd="8" destOrd="0" presId="urn:microsoft.com/office/officeart/2016/7/layout/BasicLinearProcessNumbered"/>
    <dgm:cxn modelId="{0BF18F62-111A-494F-80FD-24803F9A8476}" type="presParOf" srcId="{08E1E09E-8E0B-4BD5-83F7-0336F8747A3D}" destId="{47417123-12B5-4B12-9D31-349A75DB2AA0}" srcOrd="0" destOrd="0" presId="urn:microsoft.com/office/officeart/2016/7/layout/BasicLinearProcessNumbered"/>
    <dgm:cxn modelId="{0EB34FF2-0B4C-4402-9051-472FC967C815}" type="presParOf" srcId="{08E1E09E-8E0B-4BD5-83F7-0336F8747A3D}" destId="{88FF1889-1ABF-4843-B06C-A8D607BB1781}" srcOrd="1" destOrd="0" presId="urn:microsoft.com/office/officeart/2016/7/layout/BasicLinearProcessNumbered"/>
    <dgm:cxn modelId="{ABA4DCD6-30DF-4478-9851-36853EEC9C5A}" type="presParOf" srcId="{08E1E09E-8E0B-4BD5-83F7-0336F8747A3D}" destId="{60D455FD-C65B-4DF6-B1B6-F59BF33FDC4C}" srcOrd="2" destOrd="0" presId="urn:microsoft.com/office/officeart/2016/7/layout/BasicLinearProcessNumbered"/>
    <dgm:cxn modelId="{C7EBDFFD-E075-464F-97C1-C6DE3448CE2D}" type="presParOf" srcId="{08E1E09E-8E0B-4BD5-83F7-0336F8747A3D}" destId="{A5E297B5-939C-4B87-A364-986D1C02A79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4AA2F-C2EF-4299-989D-7FD8EBFAB836}">
      <dsp:nvSpPr>
        <dsp:cNvPr id="0" name=""/>
        <dsp:cNvSpPr/>
      </dsp:nvSpPr>
      <dsp:spPr>
        <a:xfrm>
          <a:off x="3289" y="464459"/>
          <a:ext cx="1781259" cy="249376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4" tIns="330200" rIns="138874" bIns="33020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Go to the neighborhoods of African Americans, Hispanics, Asians, </a:t>
          </a:r>
          <a:r>
            <a:rPr lang="en-US" sz="1200" b="0" i="0" kern="1200" dirty="0" err="1">
              <a:latin typeface="Arial" panose="020B0604020202020204" pitchFamily="34" charset="0"/>
              <a:cs typeface="Arial" panose="020B0604020202020204" pitchFamily="34" charset="0"/>
            </a:rPr>
            <a:t>etc</a:t>
          </a:r>
          <a:endParaRPr lang="en-US" sz="1200" kern="1200" dirty="0">
            <a:latin typeface="Arial" panose="020B0604020202020204" pitchFamily="34" charset="0"/>
            <a:cs typeface="Arial" panose="020B0604020202020204" pitchFamily="34" charset="0"/>
          </a:endParaRPr>
        </a:p>
      </dsp:txBody>
      <dsp:txXfrm>
        <a:off x="3289" y="1412089"/>
        <a:ext cx="1781259" cy="1496258"/>
      </dsp:txXfrm>
    </dsp:sp>
    <dsp:sp modelId="{C6B4D276-8182-401E-8041-654E1ADB7885}">
      <dsp:nvSpPr>
        <dsp:cNvPr id="0" name=""/>
        <dsp:cNvSpPr/>
      </dsp:nvSpPr>
      <dsp:spPr>
        <a:xfrm>
          <a:off x="519855" y="713835"/>
          <a:ext cx="748129" cy="748129"/>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8327" tIns="12700" rIns="58327"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29416" y="823396"/>
        <a:ext cx="529007" cy="529007"/>
      </dsp:txXfrm>
    </dsp:sp>
    <dsp:sp modelId="{A0F2C158-9769-4D9C-B17C-611CEF00C432}">
      <dsp:nvSpPr>
        <dsp:cNvPr id="0" name=""/>
        <dsp:cNvSpPr/>
      </dsp:nvSpPr>
      <dsp:spPr>
        <a:xfrm>
          <a:off x="3289" y="2958151"/>
          <a:ext cx="1781259" cy="72"/>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2174A90-0ACF-4039-BF3F-A35F38EE90E5}">
      <dsp:nvSpPr>
        <dsp:cNvPr id="0" name=""/>
        <dsp:cNvSpPr/>
      </dsp:nvSpPr>
      <dsp:spPr>
        <a:xfrm>
          <a:off x="1962675" y="464459"/>
          <a:ext cx="1781259" cy="2493763"/>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4" tIns="330200" rIns="138874" bIns="33020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Go to the schools, find out about meetings</a:t>
          </a:r>
          <a:endParaRPr lang="en-US" sz="1200" kern="1200" dirty="0">
            <a:latin typeface="Arial" panose="020B0604020202020204" pitchFamily="34" charset="0"/>
            <a:cs typeface="Arial" panose="020B0604020202020204" pitchFamily="34" charset="0"/>
          </a:endParaRPr>
        </a:p>
      </dsp:txBody>
      <dsp:txXfrm>
        <a:off x="1962675" y="1412089"/>
        <a:ext cx="1781259" cy="1496258"/>
      </dsp:txXfrm>
    </dsp:sp>
    <dsp:sp modelId="{C834B86C-7FCF-4CB5-9909-E6ADCBB21F6A}">
      <dsp:nvSpPr>
        <dsp:cNvPr id="0" name=""/>
        <dsp:cNvSpPr/>
      </dsp:nvSpPr>
      <dsp:spPr>
        <a:xfrm>
          <a:off x="2479241" y="713835"/>
          <a:ext cx="748129" cy="748129"/>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8327" tIns="12700" rIns="58327"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88802" y="823396"/>
        <a:ext cx="529007" cy="529007"/>
      </dsp:txXfrm>
    </dsp:sp>
    <dsp:sp modelId="{D164E4BD-5E85-4750-9585-4FF30232F355}">
      <dsp:nvSpPr>
        <dsp:cNvPr id="0" name=""/>
        <dsp:cNvSpPr/>
      </dsp:nvSpPr>
      <dsp:spPr>
        <a:xfrm>
          <a:off x="1962675" y="2958151"/>
          <a:ext cx="1781259" cy="7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481443E-EC7F-4959-A3AC-51247130D3AE}">
      <dsp:nvSpPr>
        <dsp:cNvPr id="0" name=""/>
        <dsp:cNvSpPr/>
      </dsp:nvSpPr>
      <dsp:spPr>
        <a:xfrm>
          <a:off x="3922061" y="464459"/>
          <a:ext cx="1781259" cy="2493763"/>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4" tIns="330200" rIns="138874" bIns="33020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Get Public Service Announcements</a:t>
          </a:r>
          <a:br>
            <a:rPr lang="en-US" sz="1200" b="0" i="0" kern="1200" dirty="0">
              <a:latin typeface="Arial" panose="020B0604020202020204" pitchFamily="34" charset="0"/>
              <a:cs typeface="Arial" panose="020B0604020202020204" pitchFamily="34" charset="0"/>
            </a:rPr>
          </a:br>
          <a:r>
            <a:rPr lang="en-US" sz="1200" b="0" i="0" kern="1200" dirty="0">
              <a:latin typeface="Arial" panose="020B0604020202020204" pitchFamily="34" charset="0"/>
              <a:cs typeface="Arial" panose="020B0604020202020204" pitchFamily="34" charset="0"/>
            </a:rPr>
            <a:t>(PSAs) played on different radio stations</a:t>
          </a:r>
          <a:endParaRPr lang="en-US" sz="1200" kern="1200" dirty="0">
            <a:latin typeface="Arial" panose="020B0604020202020204" pitchFamily="34" charset="0"/>
            <a:cs typeface="Arial" panose="020B0604020202020204" pitchFamily="34" charset="0"/>
          </a:endParaRPr>
        </a:p>
      </dsp:txBody>
      <dsp:txXfrm>
        <a:off x="3922061" y="1412089"/>
        <a:ext cx="1781259" cy="1496258"/>
      </dsp:txXfrm>
    </dsp:sp>
    <dsp:sp modelId="{74DE5B92-5B32-4250-BA28-BB5C8D54E730}">
      <dsp:nvSpPr>
        <dsp:cNvPr id="0" name=""/>
        <dsp:cNvSpPr/>
      </dsp:nvSpPr>
      <dsp:spPr>
        <a:xfrm>
          <a:off x="4438626" y="713835"/>
          <a:ext cx="748129" cy="748129"/>
        </a:xfrm>
        <a:prstGeom prst="ellips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8327" tIns="12700" rIns="58327"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548187" y="823396"/>
        <a:ext cx="529007" cy="529007"/>
      </dsp:txXfrm>
    </dsp:sp>
    <dsp:sp modelId="{B4ACB2C5-54AF-4ECD-B261-8A54C58B1CF8}">
      <dsp:nvSpPr>
        <dsp:cNvPr id="0" name=""/>
        <dsp:cNvSpPr/>
      </dsp:nvSpPr>
      <dsp:spPr>
        <a:xfrm>
          <a:off x="3922061" y="2958151"/>
          <a:ext cx="1781259" cy="7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8ABB06A-FF9F-447F-900F-6ACA9DEB54CE}">
      <dsp:nvSpPr>
        <dsp:cNvPr id="0" name=""/>
        <dsp:cNvSpPr/>
      </dsp:nvSpPr>
      <dsp:spPr>
        <a:xfrm>
          <a:off x="5881447" y="464459"/>
          <a:ext cx="1781259" cy="2493763"/>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4" tIns="330200" rIns="138874" bIns="33020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Get an article written in an Hispanic Newspaper/</a:t>
          </a:r>
          <a:br>
            <a:rPr lang="en-US" sz="1200" b="0" i="0" kern="1200" dirty="0">
              <a:latin typeface="Arial" panose="020B0604020202020204" pitchFamily="34" charset="0"/>
              <a:cs typeface="Arial" panose="020B0604020202020204" pitchFamily="34" charset="0"/>
            </a:rPr>
          </a:br>
          <a:r>
            <a:rPr lang="en-US" sz="1200" b="0" i="0" kern="1200" dirty="0">
              <a:latin typeface="Arial" panose="020B0604020202020204" pitchFamily="34" charset="0"/>
              <a:cs typeface="Arial" panose="020B0604020202020204" pitchFamily="34" charset="0"/>
            </a:rPr>
            <a:t>Magazine</a:t>
          </a:r>
          <a:endParaRPr lang="en-US" sz="1200" kern="1200" dirty="0">
            <a:latin typeface="Arial" panose="020B0604020202020204" pitchFamily="34" charset="0"/>
            <a:cs typeface="Arial" panose="020B0604020202020204" pitchFamily="34" charset="0"/>
          </a:endParaRPr>
        </a:p>
      </dsp:txBody>
      <dsp:txXfrm>
        <a:off x="5881447" y="1412089"/>
        <a:ext cx="1781259" cy="1496258"/>
      </dsp:txXfrm>
    </dsp:sp>
    <dsp:sp modelId="{9841E670-6AA0-4E6F-BD6E-14F3505F6BB4}">
      <dsp:nvSpPr>
        <dsp:cNvPr id="0" name=""/>
        <dsp:cNvSpPr/>
      </dsp:nvSpPr>
      <dsp:spPr>
        <a:xfrm>
          <a:off x="6398012" y="713835"/>
          <a:ext cx="748129" cy="748129"/>
        </a:xfrm>
        <a:prstGeom prst="ellips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8327" tIns="12700" rIns="58327" bIns="12700"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507573" y="823396"/>
        <a:ext cx="529007" cy="529007"/>
      </dsp:txXfrm>
    </dsp:sp>
    <dsp:sp modelId="{96D3759C-464D-41D6-B87B-A8D54EE1EE0A}">
      <dsp:nvSpPr>
        <dsp:cNvPr id="0" name=""/>
        <dsp:cNvSpPr/>
      </dsp:nvSpPr>
      <dsp:spPr>
        <a:xfrm>
          <a:off x="5881447" y="2958151"/>
          <a:ext cx="1781259" cy="72"/>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7417123-12B5-4B12-9D31-349A75DB2AA0}">
      <dsp:nvSpPr>
        <dsp:cNvPr id="0" name=""/>
        <dsp:cNvSpPr/>
      </dsp:nvSpPr>
      <dsp:spPr>
        <a:xfrm>
          <a:off x="7840833" y="464459"/>
          <a:ext cx="1781259" cy="2493763"/>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4" tIns="330200" rIns="138874" bIns="33020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Use Social Media</a:t>
          </a:r>
          <a:endParaRPr lang="en-US" sz="1200" kern="1200" dirty="0">
            <a:latin typeface="Arial" panose="020B0604020202020204" pitchFamily="34" charset="0"/>
            <a:cs typeface="Arial" panose="020B0604020202020204" pitchFamily="34" charset="0"/>
          </a:endParaRPr>
        </a:p>
      </dsp:txBody>
      <dsp:txXfrm>
        <a:off x="7840833" y="1412089"/>
        <a:ext cx="1781259" cy="1496258"/>
      </dsp:txXfrm>
    </dsp:sp>
    <dsp:sp modelId="{88FF1889-1ABF-4843-B06C-A8D607BB1781}">
      <dsp:nvSpPr>
        <dsp:cNvPr id="0" name=""/>
        <dsp:cNvSpPr/>
      </dsp:nvSpPr>
      <dsp:spPr>
        <a:xfrm>
          <a:off x="8357398" y="713835"/>
          <a:ext cx="748129" cy="748129"/>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8327" tIns="12700" rIns="58327" bIns="12700"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466959" y="823396"/>
        <a:ext cx="529007" cy="529007"/>
      </dsp:txXfrm>
    </dsp:sp>
    <dsp:sp modelId="{60D455FD-C65B-4DF6-B1B6-F59BF33FDC4C}">
      <dsp:nvSpPr>
        <dsp:cNvPr id="0" name=""/>
        <dsp:cNvSpPr/>
      </dsp:nvSpPr>
      <dsp:spPr>
        <a:xfrm>
          <a:off x="7840833" y="2958151"/>
          <a:ext cx="1781259" cy="72"/>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3/3/2021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3/3/2021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3/3/2021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hyperlink" Target="http://www.volunteerweekly.org/"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053E2D-59B1-46F6-BC60-4E611BCE3C6D}"/>
              </a:ext>
            </a:extLst>
          </p:cNvPr>
          <p:cNvSpPr>
            <a:spLocks noGrp="1"/>
          </p:cNvSpPr>
          <p:nvPr>
            <p:ph type="ctrTitle"/>
          </p:nvPr>
        </p:nvSpPr>
        <p:spPr>
          <a:xfrm>
            <a:off x="1683171" y="1143000"/>
            <a:ext cx="8825658" cy="3389217"/>
          </a:xfrm>
        </p:spPr>
        <p:txBody>
          <a:bodyPr anchor="ctr">
            <a:normAutofit/>
          </a:bodyPr>
          <a:lstStyle/>
          <a:p>
            <a:pPr algn="ctr"/>
            <a:r>
              <a:rPr lang="en-US" sz="6600">
                <a:solidFill>
                  <a:srgbClr val="FFFFFF"/>
                </a:solidFill>
                <a:latin typeface="Arial" panose="020B0604020202020204" pitchFamily="34" charset="0"/>
                <a:cs typeface="Arial" panose="020B0604020202020204" pitchFamily="34" charset="0"/>
              </a:rPr>
              <a:t>Equally Inclusive Volunteer Pool</a:t>
            </a:r>
          </a:p>
        </p:txBody>
      </p:sp>
      <p:sp>
        <p:nvSpPr>
          <p:cNvPr id="3" name="Subtitle 2">
            <a:extLst>
              <a:ext uri="{FF2B5EF4-FFF2-40B4-BE49-F238E27FC236}">
                <a16:creationId xmlns:a16="http://schemas.microsoft.com/office/drawing/2014/main" id="{89D57E21-48DB-45CB-B6AE-48E6753B54DC}"/>
              </a:ext>
            </a:extLst>
          </p:cNvPr>
          <p:cNvSpPr>
            <a:spLocks noGrp="1"/>
          </p:cNvSpPr>
          <p:nvPr>
            <p:ph type="subTitle" idx="1"/>
          </p:nvPr>
        </p:nvSpPr>
        <p:spPr>
          <a:xfrm>
            <a:off x="1683171" y="5240851"/>
            <a:ext cx="8825658" cy="828932"/>
          </a:xfrm>
        </p:spPr>
        <p:txBody>
          <a:bodyPr>
            <a:normAutofit/>
          </a:bodyPr>
          <a:lstStyle/>
          <a:p>
            <a:pPr algn="ctr">
              <a:lnSpc>
                <a:spcPct val="90000"/>
              </a:lnSpc>
            </a:pPr>
            <a:r>
              <a:rPr lang="en-US" sz="2200">
                <a:solidFill>
                  <a:schemeClr val="tx2"/>
                </a:solidFill>
                <a:latin typeface="Arial" panose="020B0604020202020204" pitchFamily="34" charset="0"/>
                <a:cs typeface="Arial" panose="020B0604020202020204" pitchFamily="34" charset="0"/>
              </a:rPr>
              <a:t>Presented by: crystal petry</a:t>
            </a:r>
          </a:p>
          <a:p>
            <a:pPr algn="ctr">
              <a:lnSpc>
                <a:spcPct val="90000"/>
              </a:lnSpc>
            </a:pPr>
            <a:r>
              <a:rPr lang="en-US" sz="2200">
                <a:solidFill>
                  <a:schemeClr val="tx2"/>
                </a:solidFill>
                <a:latin typeface="Arial" panose="020B0604020202020204" pitchFamily="34" charset="0"/>
                <a:cs typeface="Arial" panose="020B0604020202020204" pitchFamily="34" charset="0"/>
              </a:rPr>
              <a:t>Golden triangle rsvp director</a:t>
            </a:r>
          </a:p>
        </p:txBody>
      </p:sp>
    </p:spTree>
    <p:extLst>
      <p:ext uri="{BB962C8B-B14F-4D97-AF65-F5344CB8AC3E}">
        <p14:creationId xmlns:p14="http://schemas.microsoft.com/office/powerpoint/2010/main" val="237959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ACEB437-B681-4AD4-A65D-7D9485633317}"/>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300" dirty="0">
                <a:solidFill>
                  <a:srgbClr val="FFFFFF"/>
                </a:solidFill>
                <a:latin typeface="Arial" panose="020B0604020202020204" pitchFamily="34" charset="0"/>
                <a:cs typeface="Arial" panose="020B0604020202020204" pitchFamily="34" charset="0"/>
              </a:rPr>
              <a:t>How Do You Recruit an Equally Inclusive Volunteer Pool?</a:t>
            </a:r>
          </a:p>
        </p:txBody>
      </p:sp>
      <p:sp>
        <p:nvSpPr>
          <p:cNvPr id="26" name="Rectangle 2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F8B83E38-8EFA-473C-99DD-C40385ACF367}"/>
              </a:ext>
            </a:extLst>
          </p:cNvPr>
          <p:cNvGraphicFramePr/>
          <p:nvPr>
            <p:extLst>
              <p:ext uri="{D42A27DB-BD31-4B8C-83A1-F6EECF244321}">
                <p14:modId xmlns:p14="http://schemas.microsoft.com/office/powerpoint/2010/main" val="405340561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0297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9000"/>
                <a:hueMod val="91000"/>
                <a:satMod val="164000"/>
                <a:lumMod val="74000"/>
              </a:schemeClr>
              <a:schemeClr val="bg1">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B449DD-9932-4C55-A197-A2BBCFE0CC0C}"/>
              </a:ext>
            </a:extLst>
          </p:cNvPr>
          <p:cNvSpPr>
            <a:spLocks noGrp="1"/>
          </p:cNvSpPr>
          <p:nvPr>
            <p:ph type="ctrTitle"/>
          </p:nvPr>
        </p:nvSpPr>
        <p:spPr>
          <a:xfrm>
            <a:off x="4678420" y="1221260"/>
            <a:ext cx="5454121" cy="4415481"/>
          </a:xfrm>
        </p:spPr>
        <p:txBody>
          <a:bodyPr anchor="ctr">
            <a:normAutofit/>
          </a:bodyPr>
          <a:lstStyle/>
          <a:p>
            <a:pPr>
              <a:lnSpc>
                <a:spcPct val="90000"/>
              </a:lnSpc>
            </a:pPr>
            <a:r>
              <a:rPr lang="en-US" sz="3000">
                <a:solidFill>
                  <a:schemeClr val="tx2"/>
                </a:solidFill>
                <a:latin typeface="Arial" panose="020B0604020202020204" pitchFamily="34" charset="0"/>
                <a:cs typeface="Arial" panose="020B0604020202020204" pitchFamily="34" charset="0"/>
              </a:rPr>
              <a:t>In order for me to see what worked as far as recruiting and what did not work, I created an excel sheet to keep track of the recruiting numbers. “Measuring helps us see what is otherwise invisible and it lets us observe things that were once unseen and unknown but predicted by theory.”</a:t>
            </a:r>
          </a:p>
        </p:txBody>
      </p:sp>
      <p:sp>
        <p:nvSpPr>
          <p:cNvPr id="3" name="Subtitle 2">
            <a:extLst>
              <a:ext uri="{FF2B5EF4-FFF2-40B4-BE49-F238E27FC236}">
                <a16:creationId xmlns:a16="http://schemas.microsoft.com/office/drawing/2014/main" id="{322C2BEC-1252-42E8-B9ED-F70CF1135373}"/>
              </a:ext>
            </a:extLst>
          </p:cNvPr>
          <p:cNvSpPr>
            <a:spLocks noGrp="1"/>
          </p:cNvSpPr>
          <p:nvPr>
            <p:ph type="subTitle" idx="1"/>
          </p:nvPr>
        </p:nvSpPr>
        <p:spPr>
          <a:xfrm>
            <a:off x="1154954" y="1377298"/>
            <a:ext cx="2869971" cy="4259443"/>
          </a:xfrm>
        </p:spPr>
        <p:txBody>
          <a:bodyPr anchor="ctr">
            <a:normAutofit/>
          </a:bodyPr>
          <a:lstStyle/>
          <a:p>
            <a:pPr algn="r"/>
            <a:r>
              <a:rPr lang="en-US" sz="2000">
                <a:solidFill>
                  <a:schemeClr val="tx2"/>
                </a:solidFill>
                <a:latin typeface="Arial" panose="020B0604020202020204" pitchFamily="34" charset="0"/>
                <a:cs typeface="Arial" panose="020B0604020202020204" pitchFamily="34" charset="0"/>
              </a:rPr>
              <a:t>(Neuman, 2013)</a:t>
            </a:r>
            <a:endParaRPr lang="en-US" sz="2000">
              <a:solidFill>
                <a:schemeClr val="tx2"/>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9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0BF4-8E8C-4BEC-8C35-5B11B1B0224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Tracking Form Jan-Dec 2019</a:t>
            </a:r>
          </a:p>
        </p:txBody>
      </p:sp>
      <p:graphicFrame>
        <p:nvGraphicFramePr>
          <p:cNvPr id="4" name="Content Placeholder 3">
            <a:extLst>
              <a:ext uri="{FF2B5EF4-FFF2-40B4-BE49-F238E27FC236}">
                <a16:creationId xmlns:a16="http://schemas.microsoft.com/office/drawing/2014/main" id="{4DFA3D08-8415-4C32-964A-207E04200737}"/>
              </a:ext>
            </a:extLst>
          </p:cNvPr>
          <p:cNvGraphicFramePr>
            <a:graphicFrameLocks noGrp="1"/>
          </p:cNvGraphicFramePr>
          <p:nvPr>
            <p:ph idx="1"/>
          </p:nvPr>
        </p:nvGraphicFramePr>
        <p:xfrm>
          <a:off x="1155700" y="2777006"/>
          <a:ext cx="8824912" cy="3069288"/>
        </p:xfrm>
        <a:graphic>
          <a:graphicData uri="http://schemas.openxmlformats.org/drawingml/2006/table">
            <a:tbl>
              <a:tblPr/>
              <a:tblGrid>
                <a:gridCol w="916763">
                  <a:extLst>
                    <a:ext uri="{9D8B030D-6E8A-4147-A177-3AD203B41FA5}">
                      <a16:colId xmlns:a16="http://schemas.microsoft.com/office/drawing/2014/main" val="3507173897"/>
                    </a:ext>
                  </a:extLst>
                </a:gridCol>
                <a:gridCol w="674006">
                  <a:extLst>
                    <a:ext uri="{9D8B030D-6E8A-4147-A177-3AD203B41FA5}">
                      <a16:colId xmlns:a16="http://schemas.microsoft.com/office/drawing/2014/main" val="1800996485"/>
                    </a:ext>
                  </a:extLst>
                </a:gridCol>
                <a:gridCol w="811092">
                  <a:extLst>
                    <a:ext uri="{9D8B030D-6E8A-4147-A177-3AD203B41FA5}">
                      <a16:colId xmlns:a16="http://schemas.microsoft.com/office/drawing/2014/main" val="1575461531"/>
                    </a:ext>
                  </a:extLst>
                </a:gridCol>
                <a:gridCol w="616887">
                  <a:extLst>
                    <a:ext uri="{9D8B030D-6E8A-4147-A177-3AD203B41FA5}">
                      <a16:colId xmlns:a16="http://schemas.microsoft.com/office/drawing/2014/main" val="257150828"/>
                    </a:ext>
                  </a:extLst>
                </a:gridCol>
                <a:gridCol w="1587913">
                  <a:extLst>
                    <a:ext uri="{9D8B030D-6E8A-4147-A177-3AD203B41FA5}">
                      <a16:colId xmlns:a16="http://schemas.microsoft.com/office/drawing/2014/main" val="2070815899"/>
                    </a:ext>
                  </a:extLst>
                </a:gridCol>
                <a:gridCol w="674006">
                  <a:extLst>
                    <a:ext uri="{9D8B030D-6E8A-4147-A177-3AD203B41FA5}">
                      <a16:colId xmlns:a16="http://schemas.microsoft.com/office/drawing/2014/main" val="2022811333"/>
                    </a:ext>
                  </a:extLst>
                </a:gridCol>
                <a:gridCol w="608319">
                  <a:extLst>
                    <a:ext uri="{9D8B030D-6E8A-4147-A177-3AD203B41FA5}">
                      <a16:colId xmlns:a16="http://schemas.microsoft.com/office/drawing/2014/main" val="1822338649"/>
                    </a:ext>
                  </a:extLst>
                </a:gridCol>
                <a:gridCol w="708278">
                  <a:extLst>
                    <a:ext uri="{9D8B030D-6E8A-4147-A177-3AD203B41FA5}">
                      <a16:colId xmlns:a16="http://schemas.microsoft.com/office/drawing/2014/main" val="62148693"/>
                    </a:ext>
                  </a:extLst>
                </a:gridCol>
                <a:gridCol w="559768">
                  <a:extLst>
                    <a:ext uri="{9D8B030D-6E8A-4147-A177-3AD203B41FA5}">
                      <a16:colId xmlns:a16="http://schemas.microsoft.com/office/drawing/2014/main" val="1883282652"/>
                    </a:ext>
                  </a:extLst>
                </a:gridCol>
                <a:gridCol w="559768">
                  <a:extLst>
                    <a:ext uri="{9D8B030D-6E8A-4147-A177-3AD203B41FA5}">
                      <a16:colId xmlns:a16="http://schemas.microsoft.com/office/drawing/2014/main" val="1554363724"/>
                    </a:ext>
                  </a:extLst>
                </a:gridCol>
                <a:gridCol w="559768">
                  <a:extLst>
                    <a:ext uri="{9D8B030D-6E8A-4147-A177-3AD203B41FA5}">
                      <a16:colId xmlns:a16="http://schemas.microsoft.com/office/drawing/2014/main" val="1490102917"/>
                    </a:ext>
                  </a:extLst>
                </a:gridCol>
                <a:gridCol w="548344">
                  <a:extLst>
                    <a:ext uri="{9D8B030D-6E8A-4147-A177-3AD203B41FA5}">
                      <a16:colId xmlns:a16="http://schemas.microsoft.com/office/drawing/2014/main" val="176692174"/>
                    </a:ext>
                  </a:extLst>
                </a:gridCol>
              </a:tblGrid>
              <a:tr h="214336">
                <a:tc gridSpan="3">
                  <a:txBody>
                    <a:bodyPr/>
                    <a:lstStyle/>
                    <a:p>
                      <a:pPr algn="l" fontAlgn="b"/>
                      <a:r>
                        <a:rPr lang="en-US" sz="1300" b="1" i="0" u="none" strike="noStrike">
                          <a:solidFill>
                            <a:srgbClr val="000000"/>
                          </a:solidFill>
                          <a:effectLst/>
                          <a:latin typeface="Calibri" panose="020F0502020204030204" pitchFamily="34" charset="0"/>
                        </a:rPr>
                        <a:t>Marketing Campaigns Compiled </a:t>
                      </a:r>
                    </a:p>
                  </a:txBody>
                  <a:tcPr marL="8573" marR="8573" marT="857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300" b="1" i="0" u="none" strike="noStrike">
                          <a:solidFill>
                            <a:srgbClr val="000000"/>
                          </a:solidFill>
                          <a:effectLst/>
                          <a:latin typeface="Calibri" panose="020F0502020204030204" pitchFamily="34" charset="0"/>
                        </a:rPr>
                        <a:t>2019</a:t>
                      </a:r>
                    </a:p>
                  </a:txBody>
                  <a:tcPr marL="8573" marR="8573" marT="8573" marB="0" anchor="b">
                    <a:lnL>
                      <a:noFill/>
                    </a:lnL>
                    <a:lnR>
                      <a:noFill/>
                    </a:lnR>
                    <a:lnT>
                      <a:noFill/>
                    </a:lnT>
                    <a:lnB>
                      <a:noFill/>
                    </a:lnB>
                  </a:tcPr>
                </a:tc>
                <a:tc>
                  <a:txBody>
                    <a:bodyPr/>
                    <a:lstStyle/>
                    <a:p>
                      <a:pPr algn="l" fontAlgn="b"/>
                      <a:endParaRPr lang="en-US" sz="1300" b="1"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740033518"/>
                  </a:ext>
                </a:extLst>
              </a:tr>
              <a:tr h="180042">
                <a:tc>
                  <a:txBody>
                    <a:bodyPr/>
                    <a:lstStyle/>
                    <a:p>
                      <a:pPr algn="l" fontAlgn="b"/>
                      <a:endParaRPr lang="en-US" sz="1000" b="1"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618066"/>
                  </a:ext>
                </a:extLst>
              </a:tr>
              <a:tr h="180042">
                <a:tc>
                  <a:txBody>
                    <a:bodyPr/>
                    <a:lstStyle/>
                    <a:p>
                      <a:pPr algn="ctr" fontAlgn="b"/>
                      <a:r>
                        <a:rPr lang="en-US" sz="1000" b="1" i="0" u="none" strike="noStrike">
                          <a:solidFill>
                            <a:srgbClr val="000000"/>
                          </a:solidFill>
                          <a:effectLst/>
                          <a:latin typeface="Calibri" panose="020F0502020204030204" pitchFamily="34" charset="0"/>
                        </a:rPr>
                        <a:t>Recruit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Volunteer</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Channel 6</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Speakers</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gridSpan="2">
                  <a:txBody>
                    <a:bodyPr/>
                    <a:lstStyle/>
                    <a:p>
                      <a:pPr algn="ctr" fontAlgn="b"/>
                      <a:r>
                        <a:rPr lang="en-US" sz="1000" b="0" i="0" u="none" strike="noStrike">
                          <a:solidFill>
                            <a:srgbClr val="000000"/>
                          </a:solidFill>
                          <a:effectLst/>
                          <a:latin typeface="Calibri" panose="020F0502020204030204" pitchFamily="34" charset="0"/>
                        </a:rPr>
                        <a:t>Facebook</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Site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Beaumont</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KFDM</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The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Other</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55760876"/>
                  </a:ext>
                </a:extLst>
              </a:tr>
              <a:tr h="180042">
                <a:tc>
                  <a:txBody>
                    <a:bodyPr/>
                    <a:lstStyle/>
                    <a:p>
                      <a:pPr algn="ctr" fontAlgn="b"/>
                      <a:r>
                        <a:rPr lang="en-US" sz="1000" b="1" i="0" u="none" strike="noStrike">
                          <a:solidFill>
                            <a:srgbClr val="000000"/>
                          </a:solidFill>
                          <a:effectLst/>
                          <a:latin typeface="Calibri" panose="020F0502020204030204" pitchFamily="34" charset="0"/>
                        </a:rPr>
                        <a:t>Source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Referral</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Commercial</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Bureau</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b"/>
                      <a:r>
                        <a:rPr lang="en-US" sz="1000" b="0" i="0" u="none" strike="noStrike">
                          <a:solidFill>
                            <a:srgbClr val="000000"/>
                          </a:solidFill>
                          <a:effectLst/>
                          <a:latin typeface="Calibri" panose="020F0502020204030204" pitchFamily="34" charset="0"/>
                        </a:rPr>
                        <a:t>Advertising</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Posters</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Enterprise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Examiner</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Source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190014"/>
                  </a:ext>
                </a:extLst>
              </a:tr>
              <a:tr h="180042">
                <a:tc>
                  <a:txBody>
                    <a:bodyPr/>
                    <a:lstStyle/>
                    <a:p>
                      <a:pPr algn="ctr" fontAlgn="b"/>
                      <a:r>
                        <a:rPr lang="en-US" sz="1000" b="1" i="0" u="none" strike="noStrike">
                          <a:solidFill>
                            <a:srgbClr val="000000"/>
                          </a:solidFill>
                          <a:effectLst/>
                          <a:latin typeface="Calibri" panose="020F0502020204030204" pitchFamily="34" charset="0"/>
                        </a:rPr>
                        <a:t>Recruit count</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Clara Velasco (06/24 - 07/31)</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66197326"/>
                  </a:ext>
                </a:extLst>
              </a:tr>
              <a:tr h="180042">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Chris Kirkendall (08/01-08/31)</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24805563"/>
                  </a:ext>
                </a:extLst>
              </a:tr>
              <a:tr h="180042">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77321539"/>
                  </a:ext>
                </a:extLst>
              </a:tr>
              <a:tr h="180042">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91707265"/>
                  </a:ext>
                </a:extLst>
              </a:tr>
              <a:tr h="180042">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35890342"/>
                  </a:ext>
                </a:extLst>
              </a:tr>
              <a:tr h="180042">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Male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Female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000" b="1" i="0" u="none" strike="noStrike">
                          <a:solidFill>
                            <a:srgbClr val="000000"/>
                          </a:solidFill>
                          <a:effectLst/>
                          <a:latin typeface="Calibri" panose="020F0502020204030204" pitchFamily="34" charset="0"/>
                        </a:rPr>
                        <a:t>Total</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2396088883"/>
                  </a:ext>
                </a:extLst>
              </a:tr>
              <a:tr h="180042">
                <a:tc>
                  <a:txBody>
                    <a:bodyPr/>
                    <a:lstStyle/>
                    <a:p>
                      <a:pPr algn="ctr" fontAlgn="b"/>
                      <a:r>
                        <a:rPr lang="en-US" sz="1000" b="1" i="0" u="none" strike="noStrike">
                          <a:solidFill>
                            <a:srgbClr val="000000"/>
                          </a:solidFill>
                          <a:effectLst/>
                          <a:latin typeface="Calibri" panose="020F0502020204030204" pitchFamily="34" charset="0"/>
                        </a:rPr>
                        <a:t>Recruited</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573" marR="8573" marT="85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a:noFill/>
                    </a:lnT>
                    <a:lnB>
                      <a:noFill/>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1228333496"/>
                  </a:ext>
                </a:extLst>
              </a:tr>
              <a:tr h="180042">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617744853"/>
                  </a:ext>
                </a:extLst>
              </a:tr>
              <a:tr h="694448">
                <a:tc>
                  <a:txBody>
                    <a:bodyPr/>
                    <a:lstStyle/>
                    <a:p>
                      <a:pPr algn="l"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Calibri" panose="020F0502020204030204" pitchFamily="34" charset="0"/>
                        </a:rPr>
                        <a:t>Hispanic/ Latino</a:t>
                      </a:r>
                    </a:p>
                  </a:txBody>
                  <a:tcPr marL="8573" marR="8573" marT="85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American Indian/ Alaska Native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000" b="0" i="0" u="none" strike="noStrike">
                          <a:solidFill>
                            <a:srgbClr val="000000"/>
                          </a:solidFill>
                          <a:effectLst/>
                          <a:latin typeface="Calibri" panose="020F0502020204030204" pitchFamily="34" charset="0"/>
                        </a:rPr>
                        <a:t>Asian</a:t>
                      </a:r>
                    </a:p>
                  </a:txBody>
                  <a:tcPr marL="8573" marR="8573" marT="85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Black/ African American</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Native Hawaiian/ Other Pac. Islander</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White</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1" i="0" u="none" strike="noStrike">
                          <a:solidFill>
                            <a:srgbClr val="000000"/>
                          </a:solidFill>
                          <a:effectLst/>
                          <a:latin typeface="Calibri" panose="020F0502020204030204" pitchFamily="34" charset="0"/>
                        </a:rPr>
                        <a:t>Total</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573" marR="8573" marT="85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3425239750"/>
                  </a:ext>
                </a:extLst>
              </a:tr>
              <a:tr h="180042">
                <a:tc>
                  <a:txBody>
                    <a:bodyPr/>
                    <a:lstStyle/>
                    <a:p>
                      <a:pPr algn="ctr" fontAlgn="b"/>
                      <a:r>
                        <a:rPr lang="en-US" sz="1000" b="1" i="0" u="none" strike="noStrike">
                          <a:solidFill>
                            <a:srgbClr val="000000"/>
                          </a:solidFill>
                          <a:effectLst/>
                          <a:latin typeface="Calibri" panose="020F0502020204030204" pitchFamily="34" charset="0"/>
                        </a:rPr>
                        <a:t>Recruited</a:t>
                      </a:r>
                    </a:p>
                  </a:txBody>
                  <a:tcPr marL="8573" marR="8573" marT="85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573" marR="8573" marT="85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AEB7"/>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8573" marR="8573" marT="85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3" marR="8573" marT="857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573" marR="8573" marT="8573" marB="0" anchor="b">
                    <a:lnL>
                      <a:noFill/>
                    </a:lnL>
                    <a:lnR>
                      <a:noFill/>
                    </a:lnR>
                    <a:lnT>
                      <a:noFill/>
                    </a:lnT>
                    <a:lnB>
                      <a:noFill/>
                    </a:lnB>
                  </a:tcPr>
                </a:tc>
                <a:extLst>
                  <a:ext uri="{0D108BD9-81ED-4DB2-BD59-A6C34878D82A}">
                    <a16:rowId xmlns:a16="http://schemas.microsoft.com/office/drawing/2014/main" val="1723690371"/>
                  </a:ext>
                </a:extLst>
              </a:tr>
            </a:tbl>
          </a:graphicData>
        </a:graphic>
      </p:graphicFrame>
    </p:spTree>
    <p:extLst>
      <p:ext uri="{BB962C8B-B14F-4D97-AF65-F5344CB8AC3E}">
        <p14:creationId xmlns:p14="http://schemas.microsoft.com/office/powerpoint/2010/main" val="294951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83955A7-6643-4743-AACD-0B2216443EFC}"/>
              </a:ext>
            </a:extLst>
          </p:cNvPr>
          <p:cNvSpPr>
            <a:spLocks noGrp="1"/>
          </p:cNvSpPr>
          <p:nvPr>
            <p:ph type="title"/>
          </p:nvPr>
        </p:nvSpPr>
        <p:spPr>
          <a:xfrm>
            <a:off x="561110" y="973668"/>
            <a:ext cx="4177867" cy="1391692"/>
          </a:xfrm>
        </p:spPr>
        <p:txBody>
          <a:bodyPr>
            <a:normAutofit/>
          </a:bodyPr>
          <a:lstStyle/>
          <a:p>
            <a:pPr>
              <a:lnSpc>
                <a:spcPct val="90000"/>
              </a:lnSpc>
            </a:pPr>
            <a:r>
              <a:rPr lang="en-US" sz="2500">
                <a:solidFill>
                  <a:schemeClr val="tx2"/>
                </a:solidFill>
                <a:latin typeface="Arial" panose="020B0604020202020204" pitchFamily="34" charset="0"/>
                <a:cs typeface="Arial" panose="020B0604020202020204" pitchFamily="34" charset="0"/>
              </a:rPr>
              <a:t>Equally Inclusive Volunteer Pool</a:t>
            </a:r>
            <a:br>
              <a:rPr lang="en-US" sz="2500">
                <a:solidFill>
                  <a:schemeClr val="tx2"/>
                </a:solidFill>
                <a:latin typeface="Arial" panose="020B0604020202020204" pitchFamily="34" charset="0"/>
                <a:cs typeface="Arial" panose="020B0604020202020204" pitchFamily="34" charset="0"/>
              </a:rPr>
            </a:br>
            <a:r>
              <a:rPr lang="en-US" sz="2500">
                <a:solidFill>
                  <a:schemeClr val="tx2"/>
                </a:solidFill>
                <a:latin typeface="Arial" panose="020B0604020202020204" pitchFamily="34" charset="0"/>
                <a:cs typeface="Arial" panose="020B0604020202020204" pitchFamily="34" charset="0"/>
              </a:rPr>
              <a:t>Presented By: Crystal Petry</a:t>
            </a:r>
          </a:p>
        </p:txBody>
      </p:sp>
      <p:sp>
        <p:nvSpPr>
          <p:cNvPr id="3" name="Content Placeholder 2">
            <a:extLst>
              <a:ext uri="{FF2B5EF4-FFF2-40B4-BE49-F238E27FC236}">
                <a16:creationId xmlns:a16="http://schemas.microsoft.com/office/drawing/2014/main" id="{878C79B7-EDEE-47D4-8E7F-42D6101B6499}"/>
              </a:ext>
            </a:extLst>
          </p:cNvPr>
          <p:cNvSpPr>
            <a:spLocks noGrp="1"/>
          </p:cNvSpPr>
          <p:nvPr>
            <p:ph idx="1"/>
          </p:nvPr>
        </p:nvSpPr>
        <p:spPr>
          <a:xfrm>
            <a:off x="561110" y="2603500"/>
            <a:ext cx="4072673" cy="3416300"/>
          </a:xfrm>
        </p:spPr>
        <p:txBody>
          <a:bodyPr>
            <a:normAutofit/>
          </a:bodyPr>
          <a:lstStyle/>
          <a:p>
            <a:r>
              <a:rPr lang="en-US">
                <a:latin typeface="Arial" panose="020B0604020202020204" pitchFamily="34" charset="0"/>
                <a:cs typeface="Arial" panose="020B0604020202020204" pitchFamily="34" charset="0"/>
              </a:rPr>
              <a:t>This is not a Check Box System:</a:t>
            </a:r>
          </a:p>
          <a:p>
            <a:r>
              <a:rPr lang="en-US" dirty="0">
                <a:latin typeface="Arial" panose="020B0604020202020204" pitchFamily="34" charset="0"/>
                <a:ea typeface="Times New Roman" panose="02020603050405020304" pitchFamily="18" charset="0"/>
                <a:cs typeface="Arial" panose="020B0604020202020204" pitchFamily="34" charset="0"/>
              </a:rPr>
              <a:t>When the word “priority” is used in this context the underlining meaning to that word is that it is an ongoing priority.  Meaning that recruiting people of color and men must be a never-ending priority for your organization.</a:t>
            </a:r>
            <a:endParaRPr lang="en-US">
              <a:latin typeface="Arial" panose="020B0604020202020204" pitchFamily="34" charset="0"/>
              <a:cs typeface="Arial" panose="020B0604020202020204" pitchFamily="34" charset="0"/>
            </a:endParaRPr>
          </a:p>
        </p:txBody>
      </p:sp>
      <p:pic>
        <p:nvPicPr>
          <p:cNvPr id="13" name="Picture 12" descr="A group of people sitting at a table&#10;&#10;Description automatically generated">
            <a:extLst>
              <a:ext uri="{FF2B5EF4-FFF2-40B4-BE49-F238E27FC236}">
                <a16:creationId xmlns:a16="http://schemas.microsoft.com/office/drawing/2014/main" id="{798AC905-3DC8-4553-B9D5-474354C2F527}"/>
              </a:ext>
            </a:extLst>
          </p:cNvPr>
          <p:cNvPicPr>
            <a:picLocks noChangeAspect="1"/>
          </p:cNvPicPr>
          <p:nvPr/>
        </p:nvPicPr>
        <p:blipFill rotWithShape="1">
          <a:blip r:embed="rId2"/>
          <a:srcRect l="6850" r="19081" b="4"/>
          <a:stretch/>
        </p:blipFill>
        <p:spPr>
          <a:xfrm>
            <a:off x="5183114" y="433642"/>
            <a:ext cx="3292774" cy="2967319"/>
          </a:xfrm>
          <a:custGeom>
            <a:avLst/>
            <a:gdLst/>
            <a:ahLst/>
            <a:cxnLst/>
            <a:rect l="l" t="t" r="r" b="b"/>
            <a:pathLst>
              <a:path w="3292774" h="2967319">
                <a:moveTo>
                  <a:pt x="225406" y="0"/>
                </a:moveTo>
                <a:lnTo>
                  <a:pt x="3292774" y="0"/>
                </a:lnTo>
                <a:lnTo>
                  <a:pt x="3292774"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pic>
        <p:nvPicPr>
          <p:cNvPr id="7" name="Picture 6" descr="A group of people standing in front of a crowd&#10;&#10;Description automatically generated">
            <a:extLst>
              <a:ext uri="{FF2B5EF4-FFF2-40B4-BE49-F238E27FC236}">
                <a16:creationId xmlns:a16="http://schemas.microsoft.com/office/drawing/2014/main" id="{00D45F74-61E6-4ACC-81AE-C94472BF0A80}"/>
              </a:ext>
            </a:extLst>
          </p:cNvPr>
          <p:cNvPicPr>
            <a:picLocks noChangeAspect="1"/>
          </p:cNvPicPr>
          <p:nvPr/>
        </p:nvPicPr>
        <p:blipFill rotWithShape="1">
          <a:blip r:embed="rId3"/>
          <a:srcRect l="10932" r="28869" b="1"/>
          <a:stretch/>
        </p:blipFill>
        <p:spPr>
          <a:xfrm>
            <a:off x="8520812" y="433641"/>
            <a:ext cx="3247855" cy="2967319"/>
          </a:xfrm>
          <a:prstGeom prst="rect">
            <a:avLst/>
          </a:prstGeom>
        </p:spPr>
      </p:pic>
      <p:pic>
        <p:nvPicPr>
          <p:cNvPr id="11" name="Picture 10" descr="Two people standing in a room&#10;&#10;Description automatically generated">
            <a:extLst>
              <a:ext uri="{FF2B5EF4-FFF2-40B4-BE49-F238E27FC236}">
                <a16:creationId xmlns:a16="http://schemas.microsoft.com/office/drawing/2014/main" id="{FD03A8C5-840F-4070-A379-3CA8D9046CE7}"/>
              </a:ext>
            </a:extLst>
          </p:cNvPr>
          <p:cNvPicPr>
            <a:picLocks noChangeAspect="1"/>
          </p:cNvPicPr>
          <p:nvPr/>
        </p:nvPicPr>
        <p:blipFill rotWithShape="1">
          <a:blip r:embed="rId4"/>
          <a:srcRect t="11154" r="2" b="20228"/>
          <a:stretch/>
        </p:blipFill>
        <p:spPr>
          <a:xfrm>
            <a:off x="5184055" y="3434824"/>
            <a:ext cx="3291832" cy="3011751"/>
          </a:xfrm>
          <a:custGeom>
            <a:avLst/>
            <a:gdLst/>
            <a:ahLst/>
            <a:cxnLst/>
            <a:rect l="l" t="t" r="r" b="b"/>
            <a:pathLst>
              <a:path w="3291832" h="3011751">
                <a:moveTo>
                  <a:pt x="0" y="0"/>
                </a:moveTo>
                <a:lnTo>
                  <a:pt x="3291832" y="0"/>
                </a:lnTo>
                <a:lnTo>
                  <a:pt x="3291832"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p:sp>
        <p:nvSpPr>
          <p:cNvPr id="3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623800" y="184530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9" name="Picture 8" descr="A person standing next to a window&#10;&#10;Description automatically generated">
            <a:extLst>
              <a:ext uri="{FF2B5EF4-FFF2-40B4-BE49-F238E27FC236}">
                <a16:creationId xmlns:a16="http://schemas.microsoft.com/office/drawing/2014/main" id="{B512F081-A8BB-42AE-99DB-FACC1952EC67}"/>
              </a:ext>
            </a:extLst>
          </p:cNvPr>
          <p:cNvPicPr>
            <a:picLocks noChangeAspect="1"/>
          </p:cNvPicPr>
          <p:nvPr/>
        </p:nvPicPr>
        <p:blipFill rotWithShape="1">
          <a:blip r:embed="rId5"/>
          <a:srcRect t="20900" r="4" b="9203"/>
          <a:stretch/>
        </p:blipFill>
        <p:spPr>
          <a:xfrm>
            <a:off x="8520812" y="3444452"/>
            <a:ext cx="3231478" cy="3011750"/>
          </a:xfrm>
          <a:prstGeom prst="rect">
            <a:avLst/>
          </a:prstGeom>
        </p:spPr>
      </p:pic>
    </p:spTree>
    <p:extLst>
      <p:ext uri="{BB962C8B-B14F-4D97-AF65-F5344CB8AC3E}">
        <p14:creationId xmlns:p14="http://schemas.microsoft.com/office/powerpoint/2010/main" val="15797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EF26-B64D-4D22-9C6A-33812BAA358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Equally Inclusive Volunteer Pool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Presented by: Crystal Petry</a:t>
            </a:r>
          </a:p>
        </p:txBody>
      </p:sp>
      <p:sp>
        <p:nvSpPr>
          <p:cNvPr id="3" name="Text Placeholder 2">
            <a:extLst>
              <a:ext uri="{FF2B5EF4-FFF2-40B4-BE49-F238E27FC236}">
                <a16:creationId xmlns:a16="http://schemas.microsoft.com/office/drawing/2014/main" id="{26631EB5-3F2D-4D89-ACFA-0BD78D42DC32}"/>
              </a:ext>
            </a:extLst>
          </p:cNvPr>
          <p:cNvSpPr>
            <a:spLocks noGrp="1"/>
          </p:cNvSpPr>
          <p:nvPr>
            <p:ph type="body" sz="half" idx="2"/>
          </p:nvPr>
        </p:nvSpPr>
        <p:spPr>
          <a:xfrm>
            <a:off x="1154954" y="3543299"/>
            <a:ext cx="8825659" cy="3146749"/>
          </a:xfrm>
        </p:spPr>
        <p:txBody>
          <a:bodyPr>
            <a:norm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Mary Dole, with Volunteer Weekly(</a:t>
            </a:r>
            <a:r>
              <a:rPr lang="en-US" sz="20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www.volunteerweekly.org</a:t>
            </a:r>
            <a:r>
              <a:rPr lang="en-US" sz="2000" dirty="0">
                <a:latin typeface="Arial" panose="020B0604020202020204" pitchFamily="34" charset="0"/>
                <a:ea typeface="Times New Roman" panose="02020603050405020304" pitchFamily="18" charset="0"/>
                <a:cs typeface="Arial" panose="020B0604020202020204" pitchFamily="34" charset="0"/>
              </a:rPr>
              <a:t>), says “Building a strong, diverse volunteer program that mirrors your community will mean your organization is much better placed to reach people who need or would value your services. As our communities become more diverse, we need to realize that there are benefits to reflecting these changes and disadvantages to not.”   Dole says you can’t serve your clients in the most effective manner if you don’t represent them.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37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8C8A-1B97-4AD4-8D06-E91D7BB5ED5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Golden Triangle RSVP Advisory Council</a:t>
            </a:r>
          </a:p>
        </p:txBody>
      </p:sp>
      <p:sp>
        <p:nvSpPr>
          <p:cNvPr id="3" name="Text Placeholder 2">
            <a:extLst>
              <a:ext uri="{FF2B5EF4-FFF2-40B4-BE49-F238E27FC236}">
                <a16:creationId xmlns:a16="http://schemas.microsoft.com/office/drawing/2014/main" id="{85730626-6552-4656-8116-E3214CD6CAD1}"/>
              </a:ext>
            </a:extLst>
          </p:cNvPr>
          <p:cNvSpPr>
            <a:spLocks noGrp="1"/>
          </p:cNvSpPr>
          <p:nvPr>
            <p:ph type="body" idx="1"/>
          </p:nvPr>
        </p:nvSpPr>
        <p:spPr/>
        <p:txBody>
          <a:bodyPr/>
          <a:lstStyle/>
          <a:p>
            <a:endParaRPr lang="en-US"/>
          </a:p>
        </p:txBody>
      </p:sp>
      <p:pic>
        <p:nvPicPr>
          <p:cNvPr id="8" name="Content Placeholder 7" descr="A group of people posing for the camera&#10;&#10;Description automatically generated">
            <a:extLst>
              <a:ext uri="{FF2B5EF4-FFF2-40B4-BE49-F238E27FC236}">
                <a16:creationId xmlns:a16="http://schemas.microsoft.com/office/drawing/2014/main" id="{F1E48D58-21CB-414B-9B56-2264679C355C}"/>
              </a:ext>
            </a:extLst>
          </p:cNvPr>
          <p:cNvPicPr>
            <a:picLocks noGrp="1" noChangeAspect="1"/>
          </p:cNvPicPr>
          <p:nvPr>
            <p:ph sz="half" idx="2"/>
          </p:nvPr>
        </p:nvPicPr>
        <p:blipFill>
          <a:blip r:embed="rId2"/>
          <a:stretch>
            <a:fillRect/>
          </a:stretch>
        </p:blipFill>
        <p:spPr>
          <a:xfrm>
            <a:off x="1260539" y="3179764"/>
            <a:ext cx="4446785" cy="2840037"/>
          </a:xfrm>
        </p:spPr>
      </p:pic>
      <p:sp>
        <p:nvSpPr>
          <p:cNvPr id="5" name="Text Placeholder 4">
            <a:extLst>
              <a:ext uri="{FF2B5EF4-FFF2-40B4-BE49-F238E27FC236}">
                <a16:creationId xmlns:a16="http://schemas.microsoft.com/office/drawing/2014/main" id="{9ABBFDBC-4075-478A-BBE6-0668E57FAD70}"/>
              </a:ext>
            </a:extLst>
          </p:cNvPr>
          <p:cNvSpPr>
            <a:spLocks noGrp="1"/>
          </p:cNvSpPr>
          <p:nvPr>
            <p:ph type="body" sz="quarter" idx="3"/>
          </p:nvPr>
        </p:nvSpPr>
        <p:spPr/>
        <p:txBody>
          <a:bodyPr/>
          <a:lstStyle/>
          <a:p>
            <a:endParaRPr lang="en-US" dirty="0"/>
          </a:p>
        </p:txBody>
      </p:sp>
      <p:pic>
        <p:nvPicPr>
          <p:cNvPr id="10" name="Content Placeholder 9" descr="A picture containing photo, electronics, showing, person&#10;&#10;Description automatically generated">
            <a:extLst>
              <a:ext uri="{FF2B5EF4-FFF2-40B4-BE49-F238E27FC236}">
                <a16:creationId xmlns:a16="http://schemas.microsoft.com/office/drawing/2014/main" id="{BE406A76-9AA7-4291-ADC1-1C397F14964E}"/>
              </a:ext>
            </a:extLst>
          </p:cNvPr>
          <p:cNvPicPr>
            <a:picLocks noGrp="1" noChangeAspect="1"/>
          </p:cNvPicPr>
          <p:nvPr>
            <p:ph sz="quarter" idx="4"/>
          </p:nvPr>
        </p:nvPicPr>
        <p:blipFill>
          <a:blip r:embed="rId3"/>
          <a:stretch>
            <a:fillRect/>
          </a:stretch>
        </p:blipFill>
        <p:spPr>
          <a:xfrm>
            <a:off x="6283575" y="3179764"/>
            <a:ext cx="4544059" cy="2840037"/>
          </a:xfrm>
        </p:spPr>
      </p:pic>
    </p:spTree>
    <p:extLst>
      <p:ext uri="{BB962C8B-B14F-4D97-AF65-F5344CB8AC3E}">
        <p14:creationId xmlns:p14="http://schemas.microsoft.com/office/powerpoint/2010/main" val="21910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016C2BFB-2D5C-4193-AAB0-544F79BEA3BE}"/>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latin typeface="Arial" panose="020B0604020202020204" pitchFamily="34" charset="0"/>
                <a:cs typeface="Arial" panose="020B0604020202020204" pitchFamily="34" charset="0"/>
              </a:rPr>
              <a:t>Golden Triangle RSVP Ethnicity Breakdown 2015</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6C93ED-DC0B-4BD3-8189-7EF0019E9612}"/>
              </a:ext>
            </a:extLst>
          </p:cNvPr>
          <p:cNvSpPr>
            <a:spLocks noGrp="1"/>
          </p:cNvSpPr>
          <p:nvPr>
            <p:ph idx="1"/>
          </p:nvPr>
        </p:nvSpPr>
        <p:spPr>
          <a:xfrm>
            <a:off x="4678424" y="1059025"/>
            <a:ext cx="5302189" cy="4739950"/>
          </a:xfrm>
        </p:spPr>
        <p:txBody>
          <a:bodyPr anchor="ctr">
            <a:normAutofit/>
          </a:bodyPr>
          <a:lstStyle/>
          <a:p>
            <a:r>
              <a:rPr lang="en-US" sz="3600" dirty="0">
                <a:solidFill>
                  <a:schemeClr val="tx1"/>
                </a:solidFill>
                <a:latin typeface="Arial" panose="020B0604020202020204" pitchFamily="34" charset="0"/>
                <a:cs typeface="Arial" panose="020B0604020202020204" pitchFamily="34" charset="0"/>
              </a:rPr>
              <a:t>16 Male Volunteers</a:t>
            </a:r>
          </a:p>
          <a:p>
            <a:r>
              <a:rPr lang="en-US" sz="3600" dirty="0">
                <a:solidFill>
                  <a:schemeClr val="tx1"/>
                </a:solidFill>
                <a:latin typeface="Arial" panose="020B0604020202020204" pitchFamily="34" charset="0"/>
                <a:cs typeface="Arial" panose="020B0604020202020204" pitchFamily="34" charset="0"/>
              </a:rPr>
              <a:t>6 African Americans</a:t>
            </a:r>
          </a:p>
          <a:p>
            <a:r>
              <a:rPr lang="en-US" sz="3600" dirty="0">
                <a:solidFill>
                  <a:schemeClr val="tx1"/>
                </a:solidFill>
                <a:latin typeface="Arial" panose="020B0604020202020204" pitchFamily="34" charset="0"/>
                <a:cs typeface="Arial" panose="020B0604020202020204" pitchFamily="34" charset="0"/>
              </a:rPr>
              <a:t>1 Hispanic </a:t>
            </a:r>
          </a:p>
        </p:txBody>
      </p:sp>
    </p:spTree>
    <p:extLst>
      <p:ext uri="{BB962C8B-B14F-4D97-AF65-F5344CB8AC3E}">
        <p14:creationId xmlns:p14="http://schemas.microsoft.com/office/powerpoint/2010/main" val="421610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4" name="Freeform: Shape 23">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7" name="Rectangle 26">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extBox 1">
            <a:extLst>
              <a:ext uri="{FF2B5EF4-FFF2-40B4-BE49-F238E27FC236}">
                <a16:creationId xmlns:a16="http://schemas.microsoft.com/office/drawing/2014/main" id="{231500C1-B424-48E4-84C8-BE1EFB62C0C5}"/>
              </a:ext>
            </a:extLst>
          </p:cNvPr>
          <p:cNvSpPr txBox="1"/>
          <p:nvPr/>
        </p:nvSpPr>
        <p:spPr>
          <a:xfrm>
            <a:off x="1887233" y="2603500"/>
            <a:ext cx="8417535" cy="3416300"/>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700">
                <a:solidFill>
                  <a:schemeClr val="tx1">
                    <a:lumMod val="75000"/>
                    <a:lumOff val="25000"/>
                  </a:schemeClr>
                </a:solidFill>
              </a:rPr>
              <a:t>It has been 391 years since the word </a:t>
            </a:r>
            <a:r>
              <a:rPr lang="en-US" sz="1700">
                <a:solidFill>
                  <a:schemeClr val="tx1">
                    <a:lumMod val="75000"/>
                    <a:lumOff val="25000"/>
                  </a:schemeClr>
                </a:solidFill>
                <a:highlight>
                  <a:srgbClr val="FFFF00"/>
                </a:highlight>
              </a:rPr>
              <a:t>volunteer</a:t>
            </a:r>
            <a:r>
              <a:rPr lang="en-US" sz="1700">
                <a:solidFill>
                  <a:schemeClr val="tx1">
                    <a:lumMod val="75000"/>
                    <a:lumOff val="25000"/>
                  </a:schemeClr>
                </a:solidFill>
              </a:rPr>
              <a:t> was introduced and during that time volunteer was exclusively for Caucasian men and women. That visual of exclusively and primarily Caucasian men and women volunteering has been ingrained in our thoughts and actions. While it took over 300 years for that indoctrination, it will take just as long to undo it. In 391 years of racial prejudice, racial divide, racial stereotypes we have come a long way as a society. We see; to some extent, the need for diversity in the Fortune 500, all political arenas, the medical field, sports, and even the advertising field.  And many companies both large and small have actively started making changes to be more inclusive, both written and in action. But in all of that change and inclusion in the workforce-inclusion in the volunteer pool has been either forgotten, ignored, or not even considered. I tend to believe it is the latter of the three.  The normative statement here is all volunteer pools need to be equally inclusive.</a:t>
            </a:r>
          </a:p>
        </p:txBody>
      </p:sp>
    </p:spTree>
    <p:extLst>
      <p:ext uri="{BB962C8B-B14F-4D97-AF65-F5344CB8AC3E}">
        <p14:creationId xmlns:p14="http://schemas.microsoft.com/office/powerpoint/2010/main" val="102656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6AC-F142-4EB6-98FB-0839DC73726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Talent is equally distributed, opportunity is not.</a:t>
            </a:r>
          </a:p>
        </p:txBody>
      </p:sp>
      <p:sp>
        <p:nvSpPr>
          <p:cNvPr id="3" name="Text Placeholder 2">
            <a:extLst>
              <a:ext uri="{FF2B5EF4-FFF2-40B4-BE49-F238E27FC236}">
                <a16:creationId xmlns:a16="http://schemas.microsoft.com/office/drawing/2014/main" id="{B73A030F-37D3-4EF5-844F-4A4F9412FD3D}"/>
              </a:ext>
            </a:extLst>
          </p:cNvPr>
          <p:cNvSpPr>
            <a:spLocks noGrp="1"/>
          </p:cNvSpPr>
          <p:nvPr>
            <p:ph type="body" sz="half" idx="13"/>
          </p:nvPr>
        </p:nvSpPr>
        <p:spPr/>
        <p:txBody>
          <a:bodyPr/>
          <a:lstStyle/>
          <a:p>
            <a:r>
              <a:rPr lang="en-US" dirty="0">
                <a:latin typeface="Arial" panose="020B0604020202020204" pitchFamily="34" charset="0"/>
                <a:cs typeface="Arial" panose="020B0604020202020204" pitchFamily="34" charset="0"/>
              </a:rPr>
              <a:t>Leila </a:t>
            </a:r>
            <a:r>
              <a:rPr lang="en-US" dirty="0" err="1">
                <a:latin typeface="Arial" panose="020B0604020202020204" pitchFamily="34" charset="0"/>
                <a:cs typeface="Arial" panose="020B0604020202020204" pitchFamily="34" charset="0"/>
              </a:rPr>
              <a:t>janah</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28906E1-1874-4900-9042-4E3C5DE78AE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447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7" name="Rectangle 2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558E8C-6FD5-4211-A2A9-B519CDB88BBF}"/>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Thank You For Listening!!!!</a:t>
            </a:r>
          </a:p>
        </p:txBody>
      </p:sp>
      <p:pic>
        <p:nvPicPr>
          <p:cNvPr id="5" name="Content Placeholder 4">
            <a:extLst>
              <a:ext uri="{FF2B5EF4-FFF2-40B4-BE49-F238E27FC236}">
                <a16:creationId xmlns:a16="http://schemas.microsoft.com/office/drawing/2014/main" id="{2B56E131-F88D-475D-8B92-8D12DDF4AF7F}"/>
              </a:ext>
            </a:extLst>
          </p:cNvPr>
          <p:cNvPicPr>
            <a:picLocks noGrp="1" noChangeAspect="1"/>
          </p:cNvPicPr>
          <p:nvPr>
            <p:ph idx="1"/>
          </p:nvPr>
        </p:nvPicPr>
        <p:blipFill rotWithShape="1">
          <a:blip r:embed="rId3"/>
          <a:srcRect r="54177" b="48982"/>
          <a:stretch/>
        </p:blipFill>
        <p:spPr>
          <a:xfrm>
            <a:off x="2832953" y="1113063"/>
            <a:ext cx="3024527"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327445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053E2D-59B1-46F6-BC60-4E611BCE3C6D}"/>
              </a:ext>
            </a:extLst>
          </p:cNvPr>
          <p:cNvSpPr>
            <a:spLocks noGrp="1"/>
          </p:cNvSpPr>
          <p:nvPr>
            <p:ph type="ctrTitle"/>
          </p:nvPr>
        </p:nvSpPr>
        <p:spPr>
          <a:xfrm>
            <a:off x="1683171" y="1143000"/>
            <a:ext cx="8825658" cy="3389217"/>
          </a:xfrm>
        </p:spPr>
        <p:txBody>
          <a:bodyPr anchor="ctr">
            <a:normAutofit/>
          </a:bodyPr>
          <a:lstStyle/>
          <a:p>
            <a:pPr algn="ctr">
              <a:lnSpc>
                <a:spcPct val="90000"/>
              </a:lnSpc>
            </a:pPr>
            <a:r>
              <a:rPr lang="en-US" sz="1700">
                <a:solidFill>
                  <a:srgbClr val="FFFFFF"/>
                </a:solidFill>
                <a:latin typeface="Arial" panose="020B0604020202020204" pitchFamily="34" charset="0"/>
                <a:cs typeface="Arial" panose="020B0604020202020204" pitchFamily="34" charset="0"/>
              </a:rPr>
              <a:t>Why are the Caucasian volunteers so massive? </a:t>
            </a:r>
            <a:br>
              <a:rPr lang="en-US" sz="1700">
                <a:solidFill>
                  <a:srgbClr val="FFFFFF"/>
                </a:solidFill>
                <a:latin typeface="Arial" panose="020B0604020202020204" pitchFamily="34" charset="0"/>
                <a:cs typeface="Arial" panose="020B0604020202020204" pitchFamily="34" charset="0"/>
              </a:rPr>
            </a:br>
            <a:r>
              <a:rPr lang="en-US" sz="1700">
                <a:solidFill>
                  <a:srgbClr val="FFFFFF"/>
                </a:solidFill>
                <a:latin typeface="Arial" panose="020B0604020202020204" pitchFamily="34" charset="0"/>
                <a:cs typeface="Arial" panose="020B0604020202020204" pitchFamily="34" charset="0"/>
              </a:rPr>
              <a:t>Is it because minorities do not volunteer? </a:t>
            </a:r>
            <a:br>
              <a:rPr lang="en-US" sz="1700">
                <a:solidFill>
                  <a:srgbClr val="FFFFFF"/>
                </a:solidFill>
                <a:latin typeface="Arial" panose="020B0604020202020204" pitchFamily="34" charset="0"/>
                <a:cs typeface="Arial" panose="020B0604020202020204" pitchFamily="34" charset="0"/>
              </a:rPr>
            </a:br>
            <a:r>
              <a:rPr lang="en-US" sz="1700">
                <a:solidFill>
                  <a:srgbClr val="FFFFFF"/>
                </a:solidFill>
                <a:latin typeface="Arial" panose="020B0604020202020204" pitchFamily="34" charset="0"/>
                <a:cs typeface="Arial" panose="020B0604020202020204" pitchFamily="34" charset="0"/>
              </a:rPr>
              <a:t>Is it because the Caucasian race values volunteering more than the minority ethnicity? </a:t>
            </a:r>
            <a:br>
              <a:rPr lang="en-US" sz="1700">
                <a:solidFill>
                  <a:srgbClr val="FFFFFF"/>
                </a:solidFill>
                <a:latin typeface="Arial" panose="020B0604020202020204" pitchFamily="34" charset="0"/>
                <a:cs typeface="Arial" panose="020B0604020202020204" pitchFamily="34" charset="0"/>
              </a:rPr>
            </a:br>
            <a:br>
              <a:rPr lang="en-US" sz="1700">
                <a:solidFill>
                  <a:srgbClr val="FFFFFF"/>
                </a:solidFill>
                <a:latin typeface="Arial" panose="020B0604020202020204" pitchFamily="34" charset="0"/>
                <a:cs typeface="Arial" panose="020B0604020202020204" pitchFamily="34" charset="0"/>
              </a:rPr>
            </a:br>
            <a:r>
              <a:rPr lang="en-US" sz="1700">
                <a:solidFill>
                  <a:srgbClr val="FFFFFF"/>
                </a:solidFill>
                <a:latin typeface="Arial" panose="020B0604020202020204" pitchFamily="34" charset="0"/>
                <a:cs typeface="Arial" panose="020B0604020202020204" pitchFamily="34" charset="0"/>
              </a:rPr>
              <a:t>According to a 2015 Bureau of Labor Statistics report (</a:t>
            </a:r>
            <a:r>
              <a:rPr lang="en-US" sz="1700" u="sng">
                <a:solidFill>
                  <a:srgbClr val="FFFFFF"/>
                </a:solidFill>
                <a:latin typeface="Arial" panose="020B0604020202020204" pitchFamily="34" charset="0"/>
                <a:cs typeface="Arial" panose="020B0604020202020204" pitchFamily="34" charset="0"/>
              </a:rPr>
              <a:t>www.bls.gov/news.release/volun.nro.htm</a:t>
            </a:r>
            <a:r>
              <a:rPr lang="en-US" sz="1700">
                <a:solidFill>
                  <a:srgbClr val="FFFFFF"/>
                </a:solidFill>
                <a:latin typeface="Arial" panose="020B0604020202020204" pitchFamily="34" charset="0"/>
                <a:cs typeface="Arial" panose="020B0604020202020204" pitchFamily="34" charset="0"/>
              </a:rPr>
              <a:t>) “Volunteering in the United States”, it states that among the major ethnicity groups, the Caucasians continues to volunteer at a higher rate. </a:t>
            </a:r>
            <a:br>
              <a:rPr lang="en-US" sz="1700">
                <a:solidFill>
                  <a:srgbClr val="FFFFFF"/>
                </a:solidFill>
                <a:latin typeface="Arial" panose="020B0604020202020204" pitchFamily="34" charset="0"/>
                <a:cs typeface="Arial" panose="020B0604020202020204" pitchFamily="34" charset="0"/>
              </a:rPr>
            </a:br>
            <a:br>
              <a:rPr lang="en-US" sz="1700">
                <a:solidFill>
                  <a:srgbClr val="FFFFFF"/>
                </a:solidFill>
                <a:latin typeface="Arial" panose="020B0604020202020204" pitchFamily="34" charset="0"/>
                <a:cs typeface="Arial" panose="020B0604020202020204" pitchFamily="34" charset="0"/>
              </a:rPr>
            </a:br>
            <a:r>
              <a:rPr lang="en-US" sz="1700">
                <a:solidFill>
                  <a:srgbClr val="FFFFFF"/>
                </a:solidFill>
                <a:latin typeface="Arial" panose="020B0604020202020204" pitchFamily="34" charset="0"/>
                <a:cs typeface="Arial" panose="020B0604020202020204" pitchFamily="34" charset="0"/>
              </a:rPr>
              <a:t>While the numbers for minorities who volunteer are significantly lower, it still answers the question-yes minorities do volunteer. </a:t>
            </a:r>
          </a:p>
        </p:txBody>
      </p:sp>
      <p:sp>
        <p:nvSpPr>
          <p:cNvPr id="3" name="Subtitle 2">
            <a:extLst>
              <a:ext uri="{FF2B5EF4-FFF2-40B4-BE49-F238E27FC236}">
                <a16:creationId xmlns:a16="http://schemas.microsoft.com/office/drawing/2014/main" id="{89D57E21-48DB-45CB-B6AE-48E6753B54DC}"/>
              </a:ext>
            </a:extLst>
          </p:cNvPr>
          <p:cNvSpPr>
            <a:spLocks noGrp="1"/>
          </p:cNvSpPr>
          <p:nvPr>
            <p:ph type="subTitle" idx="1"/>
          </p:nvPr>
        </p:nvSpPr>
        <p:spPr>
          <a:xfrm>
            <a:off x="1683171" y="5240851"/>
            <a:ext cx="8825658" cy="828932"/>
          </a:xfrm>
        </p:spPr>
        <p:txBody>
          <a:bodyPr>
            <a:normAutofit/>
          </a:bodyPr>
          <a:lstStyle/>
          <a:p>
            <a:pPr algn="ctr"/>
            <a:endParaRPr lang="en-US" sz="2400">
              <a:solidFill>
                <a:schemeClr val="tx2"/>
              </a:solidFill>
            </a:endParaRPr>
          </a:p>
        </p:txBody>
      </p:sp>
    </p:spTree>
    <p:extLst>
      <p:ext uri="{BB962C8B-B14F-4D97-AF65-F5344CB8AC3E}">
        <p14:creationId xmlns:p14="http://schemas.microsoft.com/office/powerpoint/2010/main" val="17608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Many question marks on black background">
            <a:extLst>
              <a:ext uri="{FF2B5EF4-FFF2-40B4-BE49-F238E27FC236}">
                <a16:creationId xmlns:a16="http://schemas.microsoft.com/office/drawing/2014/main" id="{FDDCEE3C-EF1A-4F4C-8B47-009770AB6546}"/>
              </a:ext>
            </a:extLst>
          </p:cNvPr>
          <p:cNvPicPr>
            <a:picLocks noChangeAspect="1"/>
          </p:cNvPicPr>
          <p:nvPr/>
        </p:nvPicPr>
        <p:blipFill rotWithShape="1">
          <a:blip r:embed="rId3"/>
          <a:srcRect t="23837" r="-1" b="8658"/>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extBox 1">
            <a:extLst>
              <a:ext uri="{FF2B5EF4-FFF2-40B4-BE49-F238E27FC236}">
                <a16:creationId xmlns:a16="http://schemas.microsoft.com/office/drawing/2014/main" id="{D00C1C4C-17C6-4F8D-9801-E0C4D1623638}"/>
              </a:ext>
            </a:extLst>
          </p:cNvPr>
          <p:cNvSpPr txBox="1"/>
          <p:nvPr/>
        </p:nvSpPr>
        <p:spPr>
          <a:xfrm>
            <a:off x="892199" y="4854346"/>
            <a:ext cx="10407602" cy="868026"/>
          </a:xfrm>
          <a:prstGeom prst="rect">
            <a:avLst/>
          </a:prstGeom>
        </p:spPr>
        <p:txBody>
          <a:bodyPr vert="horz" lIns="91440" tIns="45720" rIns="91440" bIns="45720" rtlCol="0" anchor="b">
            <a:normAutofit/>
          </a:bodyPr>
          <a:lstStyle/>
          <a:p>
            <a:pPr algn="ctr">
              <a:spcBef>
                <a:spcPct val="0"/>
              </a:spcBef>
              <a:spcAft>
                <a:spcPts val="600"/>
              </a:spcAft>
            </a:pPr>
            <a:r>
              <a:rPr lang="en-US" sz="4400">
                <a:solidFill>
                  <a:srgbClr val="EBEBEB"/>
                </a:solidFill>
                <a:latin typeface="+mj-lt"/>
                <a:ea typeface="+mj-ea"/>
                <a:cs typeface="+mj-cs"/>
              </a:rPr>
              <a:t>Time for Questions &amp; Answers</a:t>
            </a:r>
          </a:p>
        </p:txBody>
      </p:sp>
      <p:sp>
        <p:nvSpPr>
          <p:cNvPr id="1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436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DFA7-3AD1-4B4B-BA9C-F8B018FFC91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African Americans 				19.3%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Asians										17.9%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Hispanics									15.5%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Caucasians								26.4%</a:t>
            </a:r>
          </a:p>
        </p:txBody>
      </p:sp>
      <p:sp>
        <p:nvSpPr>
          <p:cNvPr id="3" name="Text Placeholder 2">
            <a:extLst>
              <a:ext uri="{FF2B5EF4-FFF2-40B4-BE49-F238E27FC236}">
                <a16:creationId xmlns:a16="http://schemas.microsoft.com/office/drawing/2014/main" id="{7B6BA38F-EEE6-4255-B072-1A98836F98B0}"/>
              </a:ext>
            </a:extLst>
          </p:cNvPr>
          <p:cNvSpPr>
            <a:spLocks noGrp="1"/>
          </p:cNvSpPr>
          <p:nvPr>
            <p:ph type="body" sz="half" idx="13"/>
          </p:nvPr>
        </p:nvSpPr>
        <p:spPr/>
        <p:txBody>
          <a:bodyPr/>
          <a:lstStyle/>
          <a:p>
            <a:r>
              <a:rPr lang="en-US" dirty="0">
                <a:latin typeface="Arial" panose="020B0604020202020204" pitchFamily="34" charset="0"/>
                <a:cs typeface="Arial" panose="020B0604020202020204" pitchFamily="34" charset="0"/>
              </a:rPr>
              <a:t>2015 Bureau of labor statics report</a:t>
            </a:r>
          </a:p>
        </p:txBody>
      </p:sp>
      <p:sp>
        <p:nvSpPr>
          <p:cNvPr id="4" name="Text Placeholder 3">
            <a:extLst>
              <a:ext uri="{FF2B5EF4-FFF2-40B4-BE49-F238E27FC236}">
                <a16:creationId xmlns:a16="http://schemas.microsoft.com/office/drawing/2014/main" id="{B22A17DD-6246-48DE-BFB0-9FBE4CEC5A14}"/>
              </a:ext>
            </a:extLst>
          </p:cNvPr>
          <p:cNvSpPr>
            <a:spLocks noGrp="1"/>
          </p:cNvSpPr>
          <p:nvPr>
            <p:ph type="body" sz="half" idx="2"/>
          </p:nvPr>
        </p:nvSpPr>
        <p:spPr/>
        <p:txBody>
          <a:bodyPr/>
          <a:lstStyle/>
          <a:p>
            <a:r>
              <a:rPr lang="en-US" dirty="0">
                <a:latin typeface="Arial" panose="020B0604020202020204" pitchFamily="34" charset="0"/>
                <a:cs typeface="Arial" panose="020B0604020202020204" pitchFamily="34" charset="0"/>
              </a:rPr>
              <a:t>“Volunteering in the United States”; Caucasians continue to volunteer at a higher rate.</a:t>
            </a:r>
          </a:p>
        </p:txBody>
      </p:sp>
    </p:spTree>
    <p:extLst>
      <p:ext uri="{BB962C8B-B14F-4D97-AF65-F5344CB8AC3E}">
        <p14:creationId xmlns:p14="http://schemas.microsoft.com/office/powerpoint/2010/main" val="141525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6053E2D-59B1-46F6-BC60-4E611BCE3C6D}"/>
              </a:ext>
            </a:extLst>
          </p:cNvPr>
          <p:cNvSpPr>
            <a:spLocks noGrp="1"/>
          </p:cNvSpPr>
          <p:nvPr>
            <p:ph type="ctrTitle"/>
          </p:nvPr>
        </p:nvSpPr>
        <p:spPr>
          <a:xfrm>
            <a:off x="5232771" y="437513"/>
            <a:ext cx="6232398" cy="5954325"/>
          </a:xfrm>
        </p:spPr>
        <p:txBody>
          <a:bodyPr anchor="ctr">
            <a:normAutofit/>
          </a:bodyPr>
          <a:lstStyle/>
          <a:p>
            <a:pPr>
              <a:lnSpc>
                <a:spcPct val="90000"/>
              </a:lnSpc>
            </a:pPr>
            <a:r>
              <a:rPr lang="en-US" sz="2600">
                <a:latin typeface="Arial" panose="020B0604020202020204" pitchFamily="34" charset="0"/>
                <a:cs typeface="Arial" panose="020B0604020202020204" pitchFamily="34" charset="0"/>
              </a:rPr>
              <a:t>My ideology or assumption is that the lack of inclusiveness within volunteers is not viewed as “…improper, immoral or wrong” (Neuman, 2013) by the vast majority of Americans; therefore, it is “…fixed, inflexible and unquestioned.” </a:t>
            </a:r>
            <a:br>
              <a:rPr lang="en-US" sz="2600">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(W. Lawrence Neuman 2013) As I work on this project, it occurs to me that the first objective must be to get the vast majority of Americans to see that there is a clear problem when not just volunteers, but any group of people is primarily one ethnicity. Then once that is identified, then we can work on the strategic change to fix it. </a:t>
            </a:r>
          </a:p>
        </p:txBody>
      </p:sp>
      <p:sp>
        <p:nvSpPr>
          <p:cNvPr id="3" name="Subtitle 2">
            <a:extLst>
              <a:ext uri="{FF2B5EF4-FFF2-40B4-BE49-F238E27FC236}">
                <a16:creationId xmlns:a16="http://schemas.microsoft.com/office/drawing/2014/main" id="{89D57E21-48DB-45CB-B6AE-48E6753B54DC}"/>
              </a:ext>
            </a:extLst>
          </p:cNvPr>
          <p:cNvSpPr>
            <a:spLocks noGrp="1"/>
          </p:cNvSpPr>
          <p:nvPr>
            <p:ph type="subTitle" idx="1"/>
          </p:nvPr>
        </p:nvSpPr>
        <p:spPr>
          <a:xfrm>
            <a:off x="971257" y="1172776"/>
            <a:ext cx="3290257" cy="4512448"/>
          </a:xfrm>
        </p:spPr>
        <p:txBody>
          <a:bodyPr anchor="ctr">
            <a:normAutofit/>
          </a:bodyPr>
          <a:lstStyle/>
          <a:p>
            <a:endParaRPr lang="en-US" sz="2400">
              <a:solidFill>
                <a:schemeClr val="tx1"/>
              </a:solidFill>
            </a:endParaRPr>
          </a:p>
        </p:txBody>
      </p:sp>
    </p:spTree>
    <p:extLst>
      <p:ext uri="{BB962C8B-B14F-4D97-AF65-F5344CB8AC3E}">
        <p14:creationId xmlns:p14="http://schemas.microsoft.com/office/powerpoint/2010/main" val="38837736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A656A15-534A-4E5C-95EE-F88EEE323744}"/>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000" dirty="0">
                <a:solidFill>
                  <a:schemeClr val="tx1"/>
                </a:solidFill>
                <a:latin typeface="Arial" panose="020B0604020202020204" pitchFamily="34" charset="0"/>
                <a:cs typeface="Arial" panose="020B0604020202020204" pitchFamily="34" charset="0"/>
              </a:rPr>
              <a:t>Golden Triangle RSVP Ethnicity Breakdown 2014</a:t>
            </a:r>
          </a:p>
        </p:txBody>
      </p:sp>
      <p:pic>
        <p:nvPicPr>
          <p:cNvPr id="6" name="Content Placeholder 5" descr="A group of people performing on a counter&#10;&#10;Description automatically generated">
            <a:extLst>
              <a:ext uri="{FF2B5EF4-FFF2-40B4-BE49-F238E27FC236}">
                <a16:creationId xmlns:a16="http://schemas.microsoft.com/office/drawing/2014/main" id="{5ADFB07C-DDC7-43AE-84B1-BA1F0FDA92F8}"/>
              </a:ext>
            </a:extLst>
          </p:cNvPr>
          <p:cNvPicPr>
            <a:picLocks noGrp="1" noChangeAspect="1"/>
          </p:cNvPicPr>
          <p:nvPr>
            <p:ph idx="1"/>
          </p:nvPr>
        </p:nvPicPr>
        <p:blipFill rotWithShape="1">
          <a:blip r:embed="rId3"/>
          <a:srcRect l="4003" r="4700" b="2"/>
          <a:stretch/>
        </p:blipFill>
        <p:spPr>
          <a:xfrm>
            <a:off x="5194607" y="803751"/>
            <a:ext cx="6391533" cy="5250498"/>
          </a:xfrm>
          <a:prstGeom prst="rect">
            <a:avLst/>
          </a:prstGeom>
        </p:spPr>
      </p:pic>
      <p:sp>
        <p:nvSpPr>
          <p:cNvPr id="30" name="Rectangle 2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956EC2C5-C559-446A-9EA4-F164F174EF40}"/>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dirty="0">
                <a:solidFill>
                  <a:schemeClr val="tx1"/>
                </a:solidFill>
                <a:latin typeface="Arial" panose="020B0604020202020204" pitchFamily="34" charset="0"/>
                <a:cs typeface="Arial" panose="020B0604020202020204" pitchFamily="34" charset="0"/>
              </a:rPr>
              <a:t>Hispanic or Latino		   6</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Non-Hispanic or Non-Latino 508</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American Indian		   0</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Alaskan Native	            	   0</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Black or African American      99</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Native Hawaiian 		   2</a:t>
            </a:r>
          </a:p>
          <a:p>
            <a:pPr>
              <a:buFont typeface="Wingdings 3" charset="2"/>
              <a:buChar char=""/>
            </a:pPr>
            <a:r>
              <a:rPr lang="en-US" dirty="0">
                <a:solidFill>
                  <a:schemeClr val="tx1"/>
                </a:solidFill>
                <a:latin typeface="Arial" panose="020B0604020202020204" pitchFamily="34" charset="0"/>
                <a:cs typeface="Arial" panose="020B0604020202020204" pitchFamily="34" charset="0"/>
              </a:rPr>
              <a:t>Caucasian			   404</a:t>
            </a:r>
          </a:p>
        </p:txBody>
      </p:sp>
      <p:sp>
        <p:nvSpPr>
          <p:cNvPr id="3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8169803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E77B-785B-4905-BB6E-EAF0253F147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Things I Want You to Learn &amp;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Take Away From This Presentation</a:t>
            </a:r>
          </a:p>
        </p:txBody>
      </p:sp>
      <p:sp>
        <p:nvSpPr>
          <p:cNvPr id="3" name="Text Placeholder 2">
            <a:extLst>
              <a:ext uri="{FF2B5EF4-FFF2-40B4-BE49-F238E27FC236}">
                <a16:creationId xmlns:a16="http://schemas.microsoft.com/office/drawing/2014/main" id="{3226195D-3312-4214-B8D1-7FD6C5BD3317}"/>
              </a:ext>
            </a:extLst>
          </p:cNvPr>
          <p:cNvSpPr>
            <a:spLocks noGrp="1"/>
          </p:cNvSpPr>
          <p:nvPr>
            <p:ph type="body" sz="half" idx="2"/>
          </p:nvPr>
        </p:nvSpPr>
        <p:spPr/>
        <p:txBody>
          <a:bodyPr>
            <a:normAutofit/>
          </a:bodyPr>
          <a:lstStyle/>
          <a:p>
            <a:pPr marL="342900" indent="-342900">
              <a:buAutoNum type="arabicPeriod"/>
            </a:pPr>
            <a:r>
              <a:rPr lang="en-US" sz="2400" dirty="0">
                <a:latin typeface="Arial" panose="020B0604020202020204" pitchFamily="34" charset="0"/>
                <a:cs typeface="Arial" panose="020B0604020202020204" pitchFamily="34" charset="0"/>
              </a:rPr>
              <a:t>Look at your volunteer pool &amp; advisory council demographics. What do you see? Who do you see?</a:t>
            </a:r>
          </a:p>
          <a:p>
            <a:pPr marL="342900" indent="-342900">
              <a:buAutoNum type="arabicPeriod"/>
            </a:pPr>
            <a:r>
              <a:rPr lang="en-US" sz="2400" dirty="0">
                <a:latin typeface="Arial" panose="020B0604020202020204" pitchFamily="34" charset="0"/>
                <a:cs typeface="Arial" panose="020B0604020202020204" pitchFamily="34" charset="0"/>
              </a:rPr>
              <a:t>How to purposely recruit for an Equally Inclusive Volunteer Pool</a:t>
            </a:r>
          </a:p>
        </p:txBody>
      </p:sp>
    </p:spTree>
    <p:extLst>
      <p:ext uri="{BB962C8B-B14F-4D97-AF65-F5344CB8AC3E}">
        <p14:creationId xmlns:p14="http://schemas.microsoft.com/office/powerpoint/2010/main" val="276638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6EA4-BE41-42BE-9ED8-3455783EE740}"/>
              </a:ext>
            </a:extLst>
          </p:cNvPr>
          <p:cNvSpPr>
            <a:spLocks noGrp="1"/>
          </p:cNvSpPr>
          <p:nvPr>
            <p:ph type="title"/>
          </p:nvPr>
        </p:nvSpPr>
        <p:spPr>
          <a:xfrm>
            <a:off x="1607045" y="583657"/>
            <a:ext cx="8543634" cy="3095110"/>
          </a:xfrm>
        </p:spPr>
        <p:txBody>
          <a:bodyPr/>
          <a:lstStyle/>
          <a:p>
            <a:r>
              <a:rPr lang="en-US" sz="3200" dirty="0">
                <a:latin typeface="Arial" panose="020B0604020202020204" pitchFamily="34" charset="0"/>
                <a:cs typeface="Arial" panose="020B0604020202020204" pitchFamily="34" charset="0"/>
              </a:rPr>
              <a:t>The assumption can be made that people are unaware of the social norm to target a certain group of people to volunteer, but the assumption can also be made that some people fight to preserve past and current social norms.</a:t>
            </a:r>
          </a:p>
        </p:txBody>
      </p:sp>
      <p:sp>
        <p:nvSpPr>
          <p:cNvPr id="3" name="Text Placeholder 2">
            <a:extLst>
              <a:ext uri="{FF2B5EF4-FFF2-40B4-BE49-F238E27FC236}">
                <a16:creationId xmlns:a16="http://schemas.microsoft.com/office/drawing/2014/main" id="{49100D9A-AD2B-42E2-9F29-C456EB34D35B}"/>
              </a:ext>
            </a:extLst>
          </p:cNvPr>
          <p:cNvSpPr>
            <a:spLocks noGrp="1"/>
          </p:cNvSpPr>
          <p:nvPr>
            <p:ph type="body" sz="half" idx="13"/>
          </p:nvPr>
        </p:nvSpPr>
        <p:spPr/>
        <p:txBody>
          <a:bodyPr/>
          <a:lstStyle/>
          <a:p>
            <a:r>
              <a:rPr lang="en-US" dirty="0" err="1">
                <a:latin typeface="Arial" panose="020B0604020202020204" pitchFamily="34" charset="0"/>
                <a:cs typeface="Arial" panose="020B0604020202020204" pitchFamily="34" charset="0"/>
              </a:rPr>
              <a:t>Nueman</a:t>
            </a:r>
            <a:r>
              <a:rPr lang="en-US" dirty="0">
                <a:latin typeface="Arial" panose="020B0604020202020204" pitchFamily="34" charset="0"/>
                <a:cs typeface="Arial" panose="020B0604020202020204" pitchFamily="34" charset="0"/>
              </a:rPr>
              <a:t> 2014</a:t>
            </a:r>
          </a:p>
        </p:txBody>
      </p:sp>
      <p:sp>
        <p:nvSpPr>
          <p:cNvPr id="4" name="Text Placeholder 3">
            <a:extLst>
              <a:ext uri="{FF2B5EF4-FFF2-40B4-BE49-F238E27FC236}">
                <a16:creationId xmlns:a16="http://schemas.microsoft.com/office/drawing/2014/main" id="{08263355-A5D4-4376-8178-4D9454C370C7}"/>
              </a:ext>
            </a:extLst>
          </p:cNvPr>
          <p:cNvSpPr>
            <a:spLocks noGrp="1"/>
          </p:cNvSpPr>
          <p:nvPr>
            <p:ph type="body" sz="half" idx="2"/>
          </p:nvPr>
        </p:nvSpPr>
        <p:spPr/>
        <p:txBody>
          <a:bodyPr/>
          <a:lstStyle/>
          <a:p>
            <a:r>
              <a:rPr lang="en-US" dirty="0">
                <a:latin typeface="Arial" panose="020B0604020202020204" pitchFamily="34" charset="0"/>
                <a:cs typeface="Arial" panose="020B0604020202020204" pitchFamily="34" charset="0"/>
              </a:rPr>
              <a:t>Social Research Methods: Qualitative and Quantitative Approaches, W. Lawrence Neuman</a:t>
            </a:r>
          </a:p>
        </p:txBody>
      </p:sp>
    </p:spTree>
    <p:extLst>
      <p:ext uri="{BB962C8B-B14F-4D97-AF65-F5344CB8AC3E}">
        <p14:creationId xmlns:p14="http://schemas.microsoft.com/office/powerpoint/2010/main" val="129116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F0214F10-B73B-44BD-ADDA-1684F6E4B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29CAF222-E4F2-40A9-B784-FEA6408B7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5">
              <a:extLst>
                <a:ext uri="{FF2B5EF4-FFF2-40B4-BE49-F238E27FC236}">
                  <a16:creationId xmlns:a16="http://schemas.microsoft.com/office/drawing/2014/main" id="{7FDBCBA2-AC51-4C14-B267-152AB09E4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6" name="Rectangle 65">
            <a:extLst>
              <a:ext uri="{FF2B5EF4-FFF2-40B4-BE49-F238E27FC236}">
                <a16:creationId xmlns:a16="http://schemas.microsoft.com/office/drawing/2014/main" id="{AA68CF9D-0697-4A3E-8837-0C39FCCDC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A group of people sitting at a table&#10;&#10;Description automatically generated">
            <a:extLst>
              <a:ext uri="{FF2B5EF4-FFF2-40B4-BE49-F238E27FC236}">
                <a16:creationId xmlns:a16="http://schemas.microsoft.com/office/drawing/2014/main" id="{979B1003-A44F-47A7-9DC2-4520528D55E3}"/>
              </a:ext>
            </a:extLst>
          </p:cNvPr>
          <p:cNvPicPr>
            <a:picLocks noChangeAspect="1"/>
          </p:cNvPicPr>
          <p:nvPr/>
        </p:nvPicPr>
        <p:blipFill rotWithShape="1">
          <a:blip r:embed="rId3"/>
          <a:srcRect l="22955" r="11977" b="1"/>
          <a:stretch/>
        </p:blipFill>
        <p:spPr>
          <a:xfrm>
            <a:off x="4276179" y="477446"/>
            <a:ext cx="3639642" cy="4195163"/>
          </a:xfrm>
          <a:prstGeom prst="rect">
            <a:avLst/>
          </a:prstGeom>
        </p:spPr>
      </p:pic>
      <p:sp>
        <p:nvSpPr>
          <p:cNvPr id="6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Shape 6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2"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8" name="Content Placeholder 7" descr="A person sitting at a table&#10;&#10;Description automatically generated">
            <a:extLst>
              <a:ext uri="{FF2B5EF4-FFF2-40B4-BE49-F238E27FC236}">
                <a16:creationId xmlns:a16="http://schemas.microsoft.com/office/drawing/2014/main" id="{2888ABDE-19BC-42D7-9438-276F8CD9DB99}"/>
              </a:ext>
            </a:extLst>
          </p:cNvPr>
          <p:cNvPicPr>
            <a:picLocks noGrp="1" noChangeAspect="1"/>
          </p:cNvPicPr>
          <p:nvPr>
            <p:ph sz="half" idx="2"/>
          </p:nvPr>
        </p:nvPicPr>
        <p:blipFill rotWithShape="1">
          <a:blip r:embed="rId4"/>
          <a:srcRect l="10657" r="22483" b="1"/>
          <a:stretch/>
        </p:blipFill>
        <p:spPr>
          <a:xfrm>
            <a:off x="7975026" y="477446"/>
            <a:ext cx="3739890" cy="4195163"/>
          </a:xfrm>
          <a:prstGeom prst="rect">
            <a:avLst/>
          </a:prstGeom>
        </p:spPr>
      </p:pic>
      <p:pic>
        <p:nvPicPr>
          <p:cNvPr id="10" name="Content Placeholder 9" descr="A group of people standing in a room&#10;&#10;Description automatically generated">
            <a:extLst>
              <a:ext uri="{FF2B5EF4-FFF2-40B4-BE49-F238E27FC236}">
                <a16:creationId xmlns:a16="http://schemas.microsoft.com/office/drawing/2014/main" id="{4E2C6DE9-1FEE-4F4A-AE7A-5C98196425C3}"/>
              </a:ext>
            </a:extLst>
          </p:cNvPr>
          <p:cNvPicPr>
            <a:picLocks noGrp="1" noChangeAspect="1"/>
          </p:cNvPicPr>
          <p:nvPr>
            <p:ph sz="half" idx="1"/>
          </p:nvPr>
        </p:nvPicPr>
        <p:blipFill rotWithShape="1">
          <a:blip r:embed="rId5"/>
          <a:srcRect l="16344" r="25015" b="-3"/>
          <a:stretch/>
        </p:blipFill>
        <p:spPr>
          <a:xfrm>
            <a:off x="467934" y="477448"/>
            <a:ext cx="3749040" cy="4267573"/>
          </a:xfrm>
          <a:prstGeom prst="rect">
            <a:avLst/>
          </a:prstGeom>
        </p:spPr>
      </p:pic>
      <p:sp>
        <p:nvSpPr>
          <p:cNvPr id="2" name="Title 1">
            <a:extLst>
              <a:ext uri="{FF2B5EF4-FFF2-40B4-BE49-F238E27FC236}">
                <a16:creationId xmlns:a16="http://schemas.microsoft.com/office/drawing/2014/main" id="{68345297-F452-49F3-9D95-5BA38C535DD2}"/>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Golden Triangle RSVP Volunteers</a:t>
            </a:r>
          </a:p>
        </p:txBody>
      </p:sp>
    </p:spTree>
    <p:extLst>
      <p:ext uri="{BB962C8B-B14F-4D97-AF65-F5344CB8AC3E}">
        <p14:creationId xmlns:p14="http://schemas.microsoft.com/office/powerpoint/2010/main" val="33893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639D81BD-D62F-4C2B-96A0-9199C0D6804D}"/>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r>
              <a:rPr lang="en-US" sz="3200">
                <a:solidFill>
                  <a:schemeClr val="tx1"/>
                </a:solidFill>
              </a:rPr>
              <a:t>Equally Inclusive Volunteer Pool</a:t>
            </a:r>
            <a:br>
              <a:rPr lang="en-US" sz="3200">
                <a:solidFill>
                  <a:schemeClr val="tx1"/>
                </a:solidFill>
              </a:rPr>
            </a:br>
            <a:r>
              <a:rPr lang="en-US" sz="3200">
                <a:solidFill>
                  <a:schemeClr val="tx1"/>
                </a:solidFill>
              </a:rPr>
              <a:t>Presented by: Crystal Petry</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7D15028-4D81-47B3-8A4A-54F9637432E8}"/>
              </a:ext>
            </a:extLst>
          </p:cNvPr>
          <p:cNvSpPr>
            <a:spLocks noGrp="1"/>
          </p:cNvSpPr>
          <p:nvPr>
            <p:ph type="body" sz="half" idx="2"/>
          </p:nvPr>
        </p:nvSpPr>
        <p:spPr>
          <a:xfrm>
            <a:off x="4678424" y="1059025"/>
            <a:ext cx="5302189" cy="4739950"/>
          </a:xfrm>
        </p:spPr>
        <p:txBody>
          <a:bodyPr vert="horz" lIns="91440" tIns="45720" rIns="91440" bIns="45720" rtlCol="0" anchor="ctr">
            <a:normAutofit/>
          </a:bodyPr>
          <a:lstStyle/>
          <a:p>
            <a:pPr>
              <a:buFont typeface="Wingdings 3" charset="2"/>
              <a:buChar char=""/>
            </a:pPr>
            <a:r>
              <a:rPr lang="en-US">
                <a:solidFill>
                  <a:schemeClr val="tx1"/>
                </a:solidFill>
              </a:rPr>
              <a:t>With a targeted approach, using a multi-media platform having an equally inclusive volunteer pool can easily be fixed. The approach that I am recommending is not a quick fix approach, with time effort and a small or large amount of money (depending on budget) your volunteer pool whether non-profit or for-profit will add value to your community and help expand services. </a:t>
            </a:r>
          </a:p>
        </p:txBody>
      </p:sp>
    </p:spTree>
    <p:extLst>
      <p:ext uri="{BB962C8B-B14F-4D97-AF65-F5344CB8AC3E}">
        <p14:creationId xmlns:p14="http://schemas.microsoft.com/office/powerpoint/2010/main" val="630187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TotalTime>
  <Words>854</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Equally Inclusive Volunteer Pool</vt:lpstr>
      <vt:lpstr>Why are the Caucasian volunteers so massive?  Is it because minorities do not volunteer?  Is it because the Caucasian race values volunteering more than the minority ethnicity?   According to a 2015 Bureau of Labor Statistics report (www.bls.gov/news.release/volun.nro.htm) “Volunteering in the United States”, it states that among the major ethnicity groups, the Caucasians continues to volunteer at a higher rate.   While the numbers for minorities who volunteer are significantly lower, it still answers the question-yes minorities do volunteer. </vt:lpstr>
      <vt:lpstr>African Americans     19.3% Asians          17.9% Hispanics         15.5% Caucasians        26.4%</vt:lpstr>
      <vt:lpstr>My ideology or assumption is that the lack of inclusiveness within volunteers is not viewed as “…improper, immoral or wrong” (Neuman, 2013) by the vast majority of Americans; therefore, it is “…fixed, inflexible and unquestioned.”  (W. Lawrence Neuman 2013) As I work on this project, it occurs to me that the first objective must be to get the vast majority of Americans to see that there is a clear problem when not just volunteers, but any group of people is primarily one ethnicity. Then once that is identified, then we can work on the strategic change to fix it. </vt:lpstr>
      <vt:lpstr>Golden Triangle RSVP Ethnicity Breakdown 2014</vt:lpstr>
      <vt:lpstr>Things I Want You to Learn &amp;  Take Away From This Presentation</vt:lpstr>
      <vt:lpstr>The assumption can be made that people are unaware of the social norm to target a certain group of people to volunteer, but the assumption can also be made that some people fight to preserve past and current social norms.</vt:lpstr>
      <vt:lpstr>Golden Triangle RSVP Volunteers</vt:lpstr>
      <vt:lpstr>Equally Inclusive Volunteer Pool Presented by: Crystal Petry</vt:lpstr>
      <vt:lpstr>How Do You Recruit an Equally Inclusive Volunteer Pool?</vt:lpstr>
      <vt:lpstr>In order for me to see what worked as far as recruiting and what did not work, I created an excel sheet to keep track of the recruiting numbers. “Measuring helps us see what is otherwise invisible and it lets us observe things that were once unseen and unknown but predicted by theory.”</vt:lpstr>
      <vt:lpstr>Tracking Form Jan-Dec 2019</vt:lpstr>
      <vt:lpstr>Equally Inclusive Volunteer Pool Presented By: Crystal Petry</vt:lpstr>
      <vt:lpstr>Equally Inclusive Volunteer Pool Presented by: Crystal Petry</vt:lpstr>
      <vt:lpstr>Golden Triangle RSVP Advisory Council</vt:lpstr>
      <vt:lpstr>Golden Triangle RSVP Ethnicity Breakdown 2015</vt:lpstr>
      <vt:lpstr>PowerPoint Presentation</vt:lpstr>
      <vt:lpstr>Talent is equally distributed, opportunity is not.</vt:lpstr>
      <vt:lpstr>Thank You For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Equally Inclusive Volunteer Pool</dc:title>
  <dc:creator>Crystal Petry</dc:creator>
  <cp:lastModifiedBy>Crystal Petry</cp:lastModifiedBy>
  <cp:revision>1</cp:revision>
  <dcterms:created xsi:type="dcterms:W3CDTF">2021-03-03T15:39:49Z</dcterms:created>
  <dcterms:modified xsi:type="dcterms:W3CDTF">2021-03-03T15:41:16Z</dcterms:modified>
</cp:coreProperties>
</file>