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934200" cy="9220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D7jaqxVhwd2TWTdZxoZ1/hf+U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27775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1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10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Take eight minutes to write an elevator speech.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0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1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0" name="Google Shape;240;p11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41" name="Google Shape;241;p11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2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p12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2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3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8" name="Google Shape;288;p13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3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4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4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2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3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4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ADD POLL QUESTION –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many of you are comfortable talking to strangers about yourself?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Reply: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Sure – I can talk to anyone about anything – and sure, I can promote myself…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???? Are you kidding .. Talk to strangers – about myself.. No way !!!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4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5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6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Using Thumbs up/Thumbs down –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6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7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7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8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8" name="Google Shape;208;p8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p9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20" name="Google Shape;220;p9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rotWithShape="1">
            <a:blip r:embed="rId2">
              <a:alphaModFix amt="80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6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rotWithShape="1">
            <a:blip r:embed="rId2">
              <a:alphaModFix amt="80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6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rotWithShape="1">
            <a:blip r:embed="rId2">
              <a:alphaModFix amt="8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" name="Google Shape;22;p16"/>
          <p:cNvGrpSpPr/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23" name="Google Shape;23;p16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6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Google Shape;25;p16"/>
          <p:cNvSpPr txBox="1"/>
          <p:nvPr>
            <p:ph type="ctrTitle"/>
          </p:nvPr>
        </p:nvSpPr>
        <p:spPr>
          <a:xfrm>
            <a:off x="788670" y="1432223"/>
            <a:ext cx="759333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Font typeface="Rockwell"/>
              <a:buNone/>
              <a:defRPr b="0" sz="6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" type="subTitle"/>
          </p:nvPr>
        </p:nvSpPr>
        <p:spPr>
          <a:xfrm>
            <a:off x="802386" y="4389120"/>
            <a:ext cx="5918454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  <a:defRPr b="0"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None/>
              <a:defRPr sz="1800"/>
            </a:lvl9pPr>
          </a:lstStyle>
          <a:p/>
        </p:txBody>
      </p:sp>
      <p:sp>
        <p:nvSpPr>
          <p:cNvPr id="27" name="Google Shape;27;p16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1" type="ftr"/>
          </p:nvPr>
        </p:nvSpPr>
        <p:spPr>
          <a:xfrm>
            <a:off x="812805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2" type="sldNum"/>
          </p:nvPr>
        </p:nvSpPr>
        <p:spPr>
          <a:xfrm>
            <a:off x="7244280" y="4227195"/>
            <a:ext cx="895401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7"/>
          <p:cNvSpPr txBox="1"/>
          <p:nvPr>
            <p:ph idx="1" type="body"/>
          </p:nvPr>
        </p:nvSpPr>
        <p:spPr>
          <a:xfrm rot="5400000">
            <a:off x="2546604" y="260604"/>
            <a:ext cx="4050792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5" name="Google Shape;95;p27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7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7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8"/>
          <p:cNvSpPr txBox="1"/>
          <p:nvPr>
            <p:ph type="title"/>
          </p:nvPr>
        </p:nvSpPr>
        <p:spPr>
          <a:xfrm rot="5400000">
            <a:off x="4681537" y="2395538"/>
            <a:ext cx="5638800" cy="1914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Font typeface="Rockwell"/>
              <a:buNone/>
              <a:defRPr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8"/>
          <p:cNvSpPr txBox="1"/>
          <p:nvPr>
            <p:ph idx="1" type="body"/>
          </p:nvPr>
        </p:nvSpPr>
        <p:spPr>
          <a:xfrm rot="5400000">
            <a:off x="795337" y="538163"/>
            <a:ext cx="5638800" cy="562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101" name="Google Shape;101;p28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8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8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rotWithShape="1">
            <a:blip r:embed="rId2">
              <a:alphaModFix amt="8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17"/>
          <p:cNvSpPr txBox="1"/>
          <p:nvPr>
            <p:ph type="title"/>
          </p:nvPr>
        </p:nvSpPr>
        <p:spPr>
          <a:xfrm>
            <a:off x="1625346" y="1225296"/>
            <a:ext cx="696087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Font typeface="Rockwell"/>
              <a:buNone/>
              <a:defRPr b="0"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" type="body"/>
          </p:nvPr>
        </p:nvSpPr>
        <p:spPr>
          <a:xfrm>
            <a:off x="1624330" y="5020056"/>
            <a:ext cx="678942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  <a:defRPr b="0" sz="1800">
                <a:solidFill>
                  <a:srgbClr val="69240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7"/>
          <p:cNvSpPr txBox="1"/>
          <p:nvPr>
            <p:ph idx="10" type="dt"/>
          </p:nvPr>
        </p:nvSpPr>
        <p:spPr>
          <a:xfrm>
            <a:off x="6445251" y="6272785"/>
            <a:ext cx="19832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9240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1" type="ftr"/>
          </p:nvPr>
        </p:nvSpPr>
        <p:spPr>
          <a:xfrm>
            <a:off x="1636099" y="6272784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9240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6" name="Google Shape;36;p17"/>
          <p:cNvGrpSpPr/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37" name="Google Shape;37;p17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17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645450" y="2508607"/>
            <a:ext cx="891224" cy="720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2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22"/>
          <p:cNvSpPr txBox="1"/>
          <p:nvPr>
            <p:ph type="title"/>
          </p:nvPr>
        </p:nvSpPr>
        <p:spPr>
          <a:xfrm>
            <a:off x="6412230" y="685800"/>
            <a:ext cx="24003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ckwell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" type="body"/>
          </p:nvPr>
        </p:nvSpPr>
        <p:spPr>
          <a:xfrm>
            <a:off x="628650" y="685800"/>
            <a:ext cx="5033772" cy="5020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0" name="Google Shape;50;p22"/>
          <p:cNvSpPr txBox="1"/>
          <p:nvPr>
            <p:ph idx="2" type="body"/>
          </p:nvPr>
        </p:nvSpPr>
        <p:spPr>
          <a:xfrm>
            <a:off x="6412230" y="2423160"/>
            <a:ext cx="24003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48"/>
              <a:buNone/>
              <a:defRPr sz="1350">
                <a:solidFill>
                  <a:srgbClr val="69240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grpSp>
        <p:nvGrpSpPr>
          <p:cNvPr id="51" name="Google Shape;51;p22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52" name="Google Shape;52;p22"/>
            <p:cNvSpPr/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2"/>
            <p:cNvSpPr/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" name="Google Shape;54;p22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" type="body"/>
          </p:nvPr>
        </p:nvSpPr>
        <p:spPr>
          <a:xfrm>
            <a:off x="685800" y="2194560"/>
            <a:ext cx="365760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64" name="Google Shape;64;p23"/>
          <p:cNvSpPr txBox="1"/>
          <p:nvPr>
            <p:ph idx="2" type="body"/>
          </p:nvPr>
        </p:nvSpPr>
        <p:spPr>
          <a:xfrm>
            <a:off x="4792218" y="2194560"/>
            <a:ext cx="365760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>
            <a:off x="685800" y="2048256"/>
            <a:ext cx="365760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71" name="Google Shape;71;p24"/>
          <p:cNvSpPr txBox="1"/>
          <p:nvPr>
            <p:ph idx="2" type="body"/>
          </p:nvPr>
        </p:nvSpPr>
        <p:spPr>
          <a:xfrm>
            <a:off x="685800" y="2743200"/>
            <a:ext cx="3657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72" name="Google Shape;72;p24"/>
          <p:cNvSpPr txBox="1"/>
          <p:nvPr>
            <p:ph idx="3" type="body"/>
          </p:nvPr>
        </p:nvSpPr>
        <p:spPr>
          <a:xfrm>
            <a:off x="4820793" y="2048256"/>
            <a:ext cx="365760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73" name="Google Shape;73;p24"/>
          <p:cNvSpPr txBox="1"/>
          <p:nvPr>
            <p:ph idx="4" type="body"/>
          </p:nvPr>
        </p:nvSpPr>
        <p:spPr>
          <a:xfrm>
            <a:off x="4820793" y="2743200"/>
            <a:ext cx="3657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74" name="Google Shape;74;p24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9240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9240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6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26"/>
          <p:cNvSpPr txBox="1"/>
          <p:nvPr>
            <p:ph type="title"/>
          </p:nvPr>
        </p:nvSpPr>
        <p:spPr>
          <a:xfrm>
            <a:off x="6412230" y="685800"/>
            <a:ext cx="24003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ckwell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/>
          <p:nvPr>
            <p:ph idx="2" type="pic"/>
          </p:nvPr>
        </p:nvSpPr>
        <p:spPr>
          <a:xfrm>
            <a:off x="0" y="0"/>
            <a:ext cx="6227805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23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6" name="Google Shape;86;p26"/>
          <p:cNvSpPr txBox="1"/>
          <p:nvPr>
            <p:ph idx="1" type="body"/>
          </p:nvPr>
        </p:nvSpPr>
        <p:spPr>
          <a:xfrm>
            <a:off x="6412230" y="2423160"/>
            <a:ext cx="24003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48"/>
              <a:buNone/>
              <a:defRPr sz="1350">
                <a:solidFill>
                  <a:srgbClr val="69240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grpSp>
        <p:nvGrpSpPr>
          <p:cNvPr id="87" name="Google Shape;87;p26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8" name="Google Shape;88;p26"/>
            <p:cNvSpPr/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6"/>
            <p:cNvSpPr/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26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6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5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1" name="Google Shape;11;p15"/>
            <p:cNvSpPr/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rotWithShape="1">
              <a:blip r:embed="rId1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5"/>
            <p:cNvSpPr/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" name="Google Shape;13;p15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Font typeface="Rockwell"/>
              <a:buNone/>
              <a:defRPr b="0" i="0" sz="4200" u="none" cap="none" strike="noStrike"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15"/>
          <p:cNvSpPr txBox="1"/>
          <p:nvPr>
            <p:ph idx="1" type="body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496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496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496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496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496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4959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4959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5" name="Google Shape;15;p15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69240B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6" name="Google Shape;16;p15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69240B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" name="Google Shape;17;p15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19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06" name="Google Shape;106;p19"/>
            <p:cNvSpPr/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rotWithShape="1">
              <a:blip r:embed="rId1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9"/>
            <p:cNvSpPr/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19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Font typeface="Rockwell"/>
              <a:buNone/>
              <a:defRPr b="0" i="0" sz="4200" u="none" cap="none" strike="noStrike"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496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496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496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496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496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4959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4959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0" name="Google Shape;110;p19"/>
          <p:cNvSpPr txBox="1"/>
          <p:nvPr>
            <p:ph idx="10" type="dt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69240B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1" name="Google Shape;111;p19"/>
          <p:cNvSpPr txBox="1"/>
          <p:nvPr>
            <p:ph idx="11" type="ftr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69240B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2" name="Google Shape;112;p19"/>
          <p:cNvSpPr txBox="1"/>
          <p:nvPr>
            <p:ph idx="12" type="sldNum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1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0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5" Type="http://schemas.openxmlformats.org/officeDocument/2006/relationships/image" Target="../media/image12.png"/><Relationship Id="rId6" Type="http://schemas.openxmlformats.org/officeDocument/2006/relationships/image" Target="../media/image21.png"/><Relationship Id="rId7" Type="http://schemas.openxmlformats.org/officeDocument/2006/relationships/image" Target="../media/image13.png"/><Relationship Id="rId8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mailto:Robinh@arizonanonprofits.org" TargetMode="External"/><Relationship Id="rId6" Type="http://schemas.openxmlformats.org/officeDocument/2006/relationships/image" Target="../media/image2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Relationship Id="rId5" Type="http://schemas.openxmlformats.org/officeDocument/2006/relationships/image" Target="../media/image24.png"/><Relationship Id="rId6" Type="http://schemas.openxmlformats.org/officeDocument/2006/relationships/image" Target="../media/image16.png"/><Relationship Id="rId7" Type="http://schemas.openxmlformats.org/officeDocument/2006/relationships/image" Target="../media/image7.png"/><Relationship Id="rId8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"/>
          <p:cNvSpPr txBox="1"/>
          <p:nvPr>
            <p:ph type="ctrTitle"/>
          </p:nvPr>
        </p:nvSpPr>
        <p:spPr>
          <a:xfrm>
            <a:off x="788670" y="1888236"/>
            <a:ext cx="759333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Font typeface="Rockwell"/>
              <a:buNone/>
            </a:pPr>
            <a:r>
              <a:rPr lang="en-US"/>
              <a:t>EVERYTHING YOU NEED TO KNOW ABOUT (VIRTUAL) 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NETWORKING</a:t>
            </a:r>
            <a:br>
              <a:rPr lang="en-US"/>
            </a:br>
            <a:endParaRPr/>
          </a:p>
        </p:txBody>
      </p:sp>
      <p:sp>
        <p:nvSpPr>
          <p:cNvPr id="123" name="Google Shape;123;p1"/>
          <p:cNvSpPr txBox="1"/>
          <p:nvPr>
            <p:ph idx="1" type="subTitle"/>
          </p:nvPr>
        </p:nvSpPr>
        <p:spPr>
          <a:xfrm>
            <a:off x="802386" y="4389120"/>
            <a:ext cx="5918454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lang="en-US"/>
              <a:t>Robin Hanson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"/>
          <p:cNvSpPr/>
          <p:nvPr/>
        </p:nvSpPr>
        <p:spPr>
          <a:xfrm>
            <a:off x="2286" y="0"/>
            <a:ext cx="9141714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232" name="Google Shape;232;p10"/>
          <p:cNvGrpSpPr/>
          <p:nvPr/>
        </p:nvGrpSpPr>
        <p:grpSpPr>
          <a:xfrm>
            <a:off x="795776" y="1679569"/>
            <a:ext cx="2624148" cy="3498858"/>
            <a:chOff x="1061035" y="1679569"/>
            <a:chExt cx="3498864" cy="3498858"/>
          </a:xfrm>
        </p:grpSpPr>
        <p:sp>
          <p:nvSpPr>
            <p:cNvPr id="233" name="Google Shape;233;p10"/>
            <p:cNvSpPr/>
            <p:nvPr/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34" name="Google Shape;234;p10"/>
            <p:cNvSpPr/>
            <p:nvPr/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5" name="Google Shape;235;p10"/>
          <p:cNvSpPr txBox="1"/>
          <p:nvPr>
            <p:ph type="title"/>
          </p:nvPr>
        </p:nvSpPr>
        <p:spPr>
          <a:xfrm>
            <a:off x="1117608" y="2376862"/>
            <a:ext cx="1980485" cy="2104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Rockwell"/>
              <a:buNone/>
            </a:pPr>
            <a:r>
              <a:rPr lang="en-US" sz="2600">
                <a:solidFill>
                  <a:srgbClr val="FFFFFF"/>
                </a:solidFill>
              </a:rPr>
              <a:t>FOUR PARTS TO AN ELEVATOR SPEECH	</a:t>
            </a:r>
            <a:endParaRPr/>
          </a:p>
        </p:txBody>
      </p:sp>
      <p:sp>
        <p:nvSpPr>
          <p:cNvPr id="236" name="Google Shape;236;p10"/>
          <p:cNvSpPr/>
          <p:nvPr/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rotWithShape="1">
            <a:blip r:embed="rId4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0"/>
          <p:cNvSpPr txBox="1"/>
          <p:nvPr>
            <p:ph idx="1" type="body"/>
          </p:nvPr>
        </p:nvSpPr>
        <p:spPr>
          <a:xfrm>
            <a:off x="4560816" y="725394"/>
            <a:ext cx="3856994" cy="5407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I am (your name)</a:t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I do (what) </a:t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I want (what are you looking to get) </a:t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I need (mention professional aspirations/build rapport)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"/>
          <p:cNvSpPr txBox="1"/>
          <p:nvPr>
            <p:ph type="title"/>
          </p:nvPr>
        </p:nvSpPr>
        <p:spPr>
          <a:xfrm>
            <a:off x="1625346" y="1225296"/>
            <a:ext cx="696087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Font typeface="Rockwell"/>
              <a:buNone/>
            </a:pPr>
            <a:r>
              <a:rPr lang="en-US"/>
              <a:t>WHY NETWORKING IS AN “ESSENTIAL” SKILL </a:t>
            </a:r>
            <a:endParaRPr/>
          </a:p>
        </p:txBody>
      </p:sp>
      <p:sp>
        <p:nvSpPr>
          <p:cNvPr id="244" name="Google Shape;244;p11"/>
          <p:cNvSpPr txBox="1"/>
          <p:nvPr>
            <p:ph idx="1" type="body"/>
          </p:nvPr>
        </p:nvSpPr>
        <p:spPr>
          <a:xfrm>
            <a:off x="1624330" y="5020056"/>
            <a:ext cx="678942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/>
          </a:p>
        </p:txBody>
      </p:sp>
      <p:pic>
        <p:nvPicPr>
          <p:cNvPr id="245" name="Google Shape;24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911289">
            <a:off x="6738312" y="483666"/>
            <a:ext cx="891681" cy="891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796148">
            <a:off x="1794926" y="505134"/>
            <a:ext cx="891681" cy="891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911289">
            <a:off x="7517631" y="3752822"/>
            <a:ext cx="891681" cy="8916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Font typeface="Rockwell"/>
              <a:buNone/>
            </a:pPr>
            <a:r>
              <a:rPr lang="en-US"/>
              <a:t>ESSENTIAL SKILLS</a:t>
            </a:r>
            <a:endParaRPr/>
          </a:p>
        </p:txBody>
      </p:sp>
      <p:grpSp>
        <p:nvGrpSpPr>
          <p:cNvPr id="254" name="Google Shape;254;p12"/>
          <p:cNvGrpSpPr/>
          <p:nvPr/>
        </p:nvGrpSpPr>
        <p:grpSpPr>
          <a:xfrm>
            <a:off x="685800" y="2195045"/>
            <a:ext cx="3657600" cy="3976668"/>
            <a:chOff x="0" y="485"/>
            <a:chExt cx="3657600" cy="3976668"/>
          </a:xfrm>
        </p:grpSpPr>
        <p:cxnSp>
          <p:nvCxnSpPr>
            <p:cNvPr id="255" name="Google Shape;255;p12"/>
            <p:cNvCxnSpPr/>
            <p:nvPr/>
          </p:nvCxnSpPr>
          <p:spPr>
            <a:xfrm>
              <a:off x="0" y="485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56" name="Google Shape;256;p12"/>
            <p:cNvSpPr/>
            <p:nvPr/>
          </p:nvSpPr>
          <p:spPr>
            <a:xfrm>
              <a:off x="0" y="485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2"/>
            <p:cNvSpPr txBox="1"/>
            <p:nvPr/>
          </p:nvSpPr>
          <p:spPr>
            <a:xfrm>
              <a:off x="0" y="485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Avenue to exchange ideas</a:t>
              </a:r>
              <a:endParaRPr/>
            </a:p>
          </p:txBody>
        </p:sp>
        <p:cxnSp>
          <p:nvCxnSpPr>
            <p:cNvPr id="258" name="Google Shape;258;p12"/>
            <p:cNvCxnSpPr/>
            <p:nvPr/>
          </p:nvCxnSpPr>
          <p:spPr>
            <a:xfrm>
              <a:off x="0" y="795819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59" name="Google Shape;259;p12"/>
            <p:cNvSpPr/>
            <p:nvPr/>
          </p:nvSpPr>
          <p:spPr>
            <a:xfrm>
              <a:off x="0" y="795819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2"/>
            <p:cNvSpPr txBox="1"/>
            <p:nvPr/>
          </p:nvSpPr>
          <p:spPr>
            <a:xfrm>
              <a:off x="0" y="795819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Get noticed</a:t>
              </a:r>
              <a:endParaRPr/>
            </a:p>
          </p:txBody>
        </p:sp>
        <p:cxnSp>
          <p:nvCxnSpPr>
            <p:cNvPr id="261" name="Google Shape;261;p12"/>
            <p:cNvCxnSpPr/>
            <p:nvPr/>
          </p:nvCxnSpPr>
          <p:spPr>
            <a:xfrm>
              <a:off x="0" y="1591153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2" name="Google Shape;262;p12"/>
            <p:cNvSpPr/>
            <p:nvPr/>
          </p:nvSpPr>
          <p:spPr>
            <a:xfrm>
              <a:off x="0" y="1591153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2"/>
            <p:cNvSpPr txBox="1"/>
            <p:nvPr/>
          </p:nvSpPr>
          <p:spPr>
            <a:xfrm>
              <a:off x="0" y="1591153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New Opportunities </a:t>
              </a:r>
              <a:endParaRPr/>
            </a:p>
          </p:txBody>
        </p:sp>
        <p:cxnSp>
          <p:nvCxnSpPr>
            <p:cNvPr id="264" name="Google Shape;264;p12"/>
            <p:cNvCxnSpPr/>
            <p:nvPr/>
          </p:nvCxnSpPr>
          <p:spPr>
            <a:xfrm>
              <a:off x="0" y="2386486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5" name="Google Shape;265;p12"/>
            <p:cNvSpPr/>
            <p:nvPr/>
          </p:nvSpPr>
          <p:spPr>
            <a:xfrm>
              <a:off x="0" y="2386486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2"/>
            <p:cNvSpPr txBox="1"/>
            <p:nvPr/>
          </p:nvSpPr>
          <p:spPr>
            <a:xfrm>
              <a:off x="0" y="2386486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Reassess your qualifications </a:t>
              </a:r>
              <a:endParaRPr/>
            </a:p>
          </p:txBody>
        </p:sp>
        <p:cxnSp>
          <p:nvCxnSpPr>
            <p:cNvPr id="267" name="Google Shape;267;p12"/>
            <p:cNvCxnSpPr/>
            <p:nvPr/>
          </p:nvCxnSpPr>
          <p:spPr>
            <a:xfrm>
              <a:off x="0" y="3181820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8" name="Google Shape;268;p12"/>
            <p:cNvSpPr/>
            <p:nvPr/>
          </p:nvSpPr>
          <p:spPr>
            <a:xfrm>
              <a:off x="0" y="3181820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2"/>
            <p:cNvSpPr txBox="1"/>
            <p:nvPr/>
          </p:nvSpPr>
          <p:spPr>
            <a:xfrm>
              <a:off x="0" y="3181820"/>
              <a:ext cx="3657600" cy="795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Improve your creative intellect </a:t>
              </a:r>
              <a:endParaRPr/>
            </a:p>
          </p:txBody>
        </p:sp>
      </p:grpSp>
      <p:grpSp>
        <p:nvGrpSpPr>
          <p:cNvPr id="270" name="Google Shape;270;p12"/>
          <p:cNvGrpSpPr/>
          <p:nvPr/>
        </p:nvGrpSpPr>
        <p:grpSpPr>
          <a:xfrm>
            <a:off x="4792663" y="2194410"/>
            <a:ext cx="3657600" cy="3977303"/>
            <a:chOff x="0" y="485"/>
            <a:chExt cx="3657600" cy="3977303"/>
          </a:xfrm>
        </p:grpSpPr>
        <p:cxnSp>
          <p:nvCxnSpPr>
            <p:cNvPr id="271" name="Google Shape;271;p12"/>
            <p:cNvCxnSpPr/>
            <p:nvPr/>
          </p:nvCxnSpPr>
          <p:spPr>
            <a:xfrm>
              <a:off x="0" y="485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2" name="Google Shape;272;p12"/>
            <p:cNvSpPr/>
            <p:nvPr/>
          </p:nvSpPr>
          <p:spPr>
            <a:xfrm>
              <a:off x="0" y="485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2"/>
            <p:cNvSpPr txBox="1"/>
            <p:nvPr/>
          </p:nvSpPr>
          <p:spPr>
            <a:xfrm>
              <a:off x="0" y="485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Extra Resources</a:t>
              </a:r>
              <a:endParaRPr/>
            </a:p>
          </p:txBody>
        </p:sp>
        <p:cxnSp>
          <p:nvCxnSpPr>
            <p:cNvPr id="274" name="Google Shape;274;p12"/>
            <p:cNvCxnSpPr/>
            <p:nvPr/>
          </p:nvCxnSpPr>
          <p:spPr>
            <a:xfrm>
              <a:off x="0" y="795946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5" name="Google Shape;275;p12"/>
            <p:cNvSpPr/>
            <p:nvPr/>
          </p:nvSpPr>
          <p:spPr>
            <a:xfrm>
              <a:off x="0" y="795946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2"/>
            <p:cNvSpPr txBox="1"/>
            <p:nvPr/>
          </p:nvSpPr>
          <p:spPr>
            <a:xfrm>
              <a:off x="0" y="795946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Support from high profile individuals</a:t>
              </a:r>
              <a:endParaRPr/>
            </a:p>
          </p:txBody>
        </p:sp>
        <p:cxnSp>
          <p:nvCxnSpPr>
            <p:cNvPr id="277" name="Google Shape;277;p12"/>
            <p:cNvCxnSpPr/>
            <p:nvPr/>
          </p:nvCxnSpPr>
          <p:spPr>
            <a:xfrm>
              <a:off x="0" y="1591407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8" name="Google Shape;278;p12"/>
            <p:cNvSpPr/>
            <p:nvPr/>
          </p:nvSpPr>
          <p:spPr>
            <a:xfrm>
              <a:off x="0" y="1591407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2"/>
            <p:cNvSpPr txBox="1"/>
            <p:nvPr/>
          </p:nvSpPr>
          <p:spPr>
            <a:xfrm>
              <a:off x="0" y="1591407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Growth in status</a:t>
              </a:r>
              <a:endParaRPr/>
            </a:p>
          </p:txBody>
        </p:sp>
        <p:cxnSp>
          <p:nvCxnSpPr>
            <p:cNvPr id="280" name="Google Shape;280;p12"/>
            <p:cNvCxnSpPr/>
            <p:nvPr/>
          </p:nvCxnSpPr>
          <p:spPr>
            <a:xfrm>
              <a:off x="0" y="2386867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81" name="Google Shape;281;p12"/>
            <p:cNvSpPr/>
            <p:nvPr/>
          </p:nvSpPr>
          <p:spPr>
            <a:xfrm>
              <a:off x="0" y="2386867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2"/>
            <p:cNvSpPr txBox="1"/>
            <p:nvPr/>
          </p:nvSpPr>
          <p:spPr>
            <a:xfrm>
              <a:off x="0" y="2386867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Self Confidence booster</a:t>
              </a:r>
              <a:endParaRPr/>
            </a:p>
          </p:txBody>
        </p:sp>
        <p:cxnSp>
          <p:nvCxnSpPr>
            <p:cNvPr id="283" name="Google Shape;283;p12"/>
            <p:cNvCxnSpPr/>
            <p:nvPr/>
          </p:nvCxnSpPr>
          <p:spPr>
            <a:xfrm>
              <a:off x="0" y="3182328"/>
              <a:ext cx="3657600" cy="0"/>
            </a:xfrm>
            <a:prstGeom prst="straightConnector1">
              <a:avLst/>
            </a:prstGeom>
            <a:solidFill>
              <a:srgbClr val="D34614"/>
            </a:solidFill>
            <a:ln cap="flat" cmpd="sng" w="12700">
              <a:solidFill>
                <a:srgbClr val="D3461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84" name="Google Shape;284;p12"/>
            <p:cNvSpPr/>
            <p:nvPr/>
          </p:nvSpPr>
          <p:spPr>
            <a:xfrm>
              <a:off x="0" y="3182328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2"/>
            <p:cNvSpPr txBox="1"/>
            <p:nvPr/>
          </p:nvSpPr>
          <p:spPr>
            <a:xfrm>
              <a:off x="0" y="3182328"/>
              <a:ext cx="3657600" cy="7954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Rockwel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Long term relationships</a:t>
              </a: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3"/>
          <p:cNvSpPr/>
          <p:nvPr/>
        </p:nvSpPr>
        <p:spPr>
          <a:xfrm>
            <a:off x="5877232" y="0"/>
            <a:ext cx="3266767" cy="6857999"/>
          </a:xfrm>
          <a:prstGeom prst="rect">
            <a:avLst/>
          </a:prstGeom>
          <a:blipFill rotWithShape="1">
            <a:blip r:embed="rId3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92" name="Google Shape;292;p13"/>
          <p:cNvSpPr txBox="1"/>
          <p:nvPr>
            <p:ph type="title"/>
          </p:nvPr>
        </p:nvSpPr>
        <p:spPr>
          <a:xfrm>
            <a:off x="6359832" y="639763"/>
            <a:ext cx="2284555" cy="5177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Font typeface="Rockwell"/>
              <a:buNone/>
            </a:pPr>
            <a:r>
              <a:rPr lang="en-US" sz="3500"/>
              <a:t>WRAP UP</a:t>
            </a:r>
            <a:br>
              <a:rPr lang="en-US" sz="3500"/>
            </a:br>
            <a:endParaRPr sz="3500"/>
          </a:p>
        </p:txBody>
      </p:sp>
      <p:grpSp>
        <p:nvGrpSpPr>
          <p:cNvPr id="293" name="Google Shape;293;p13"/>
          <p:cNvGrpSpPr/>
          <p:nvPr/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294" name="Google Shape;294;p13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4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95" name="Google Shape;295;p13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6" name="Google Shape;296;p13"/>
          <p:cNvGrpSpPr/>
          <p:nvPr/>
        </p:nvGrpSpPr>
        <p:grpSpPr>
          <a:xfrm>
            <a:off x="466725" y="641570"/>
            <a:ext cx="4929186" cy="5584384"/>
            <a:chOff x="0" y="1807"/>
            <a:chExt cx="4929186" cy="5584384"/>
          </a:xfrm>
        </p:grpSpPr>
        <p:sp>
          <p:nvSpPr>
            <p:cNvPr id="297" name="Google Shape;297;p13"/>
            <p:cNvSpPr/>
            <p:nvPr/>
          </p:nvSpPr>
          <p:spPr>
            <a:xfrm>
              <a:off x="0" y="1807"/>
              <a:ext cx="4929186" cy="770259"/>
            </a:xfrm>
            <a:prstGeom prst="roundRect">
              <a:avLst>
                <a:gd fmla="val 10000" name="adj"/>
              </a:avLst>
            </a:prstGeom>
            <a:solidFill>
              <a:srgbClr val="9B2B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3"/>
            <p:cNvSpPr/>
            <p:nvPr/>
          </p:nvSpPr>
          <p:spPr>
            <a:xfrm>
              <a:off x="233003" y="175116"/>
              <a:ext cx="423642" cy="423642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3"/>
            <p:cNvSpPr/>
            <p:nvPr/>
          </p:nvSpPr>
          <p:spPr>
            <a:xfrm>
              <a:off x="889650" y="1807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3"/>
            <p:cNvSpPr txBox="1"/>
            <p:nvPr/>
          </p:nvSpPr>
          <p:spPr>
            <a:xfrm>
              <a:off x="889650" y="1807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00" lIns="81500" spcFirstLastPara="1" rIns="81500" wrap="square" tIns="81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Rockwell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Do you have a better idea of how to network in a virtual world? </a:t>
              </a:r>
              <a:endParaRPr/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0" y="964632"/>
              <a:ext cx="4929186" cy="770259"/>
            </a:xfrm>
            <a:prstGeom prst="roundRect">
              <a:avLst>
                <a:gd fmla="val 1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3"/>
            <p:cNvSpPr/>
            <p:nvPr/>
          </p:nvSpPr>
          <p:spPr>
            <a:xfrm>
              <a:off x="233003" y="1137941"/>
              <a:ext cx="423642" cy="423642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3"/>
            <p:cNvSpPr/>
            <p:nvPr/>
          </p:nvSpPr>
          <p:spPr>
            <a:xfrm>
              <a:off x="889650" y="964632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3"/>
            <p:cNvSpPr txBox="1"/>
            <p:nvPr/>
          </p:nvSpPr>
          <p:spPr>
            <a:xfrm>
              <a:off x="889650" y="964632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00" lIns="81500" spcFirstLastPara="1" rIns="81500" wrap="square" tIns="81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Rockwell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How comfortable will you be (with a little practice) in implementing these tips?</a:t>
              </a:r>
              <a:endParaRPr/>
            </a:p>
          </p:txBody>
        </p:sp>
        <p:sp>
          <p:nvSpPr>
            <p:cNvPr id="305" name="Google Shape;305;p13"/>
            <p:cNvSpPr/>
            <p:nvPr/>
          </p:nvSpPr>
          <p:spPr>
            <a:xfrm>
              <a:off x="0" y="1927457"/>
              <a:ext cx="4929186" cy="770259"/>
            </a:xfrm>
            <a:prstGeom prst="roundRect">
              <a:avLst>
                <a:gd fmla="val 1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233003" y="2100766"/>
              <a:ext cx="423642" cy="423642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3"/>
            <p:cNvSpPr/>
            <p:nvPr/>
          </p:nvSpPr>
          <p:spPr>
            <a:xfrm>
              <a:off x="889650" y="1927457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3"/>
            <p:cNvSpPr txBox="1"/>
            <p:nvPr/>
          </p:nvSpPr>
          <p:spPr>
            <a:xfrm>
              <a:off x="889650" y="1927457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00" lIns="81500" spcFirstLastPara="1" rIns="81500" wrap="square" tIns="81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Rockwell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Are you thinking about those connections you have (and can make) ?</a:t>
              </a:r>
              <a:endParaRPr/>
            </a:p>
          </p:txBody>
        </p:sp>
        <p:sp>
          <p:nvSpPr>
            <p:cNvPr id="309" name="Google Shape;309;p13"/>
            <p:cNvSpPr/>
            <p:nvPr/>
          </p:nvSpPr>
          <p:spPr>
            <a:xfrm>
              <a:off x="0" y="2890282"/>
              <a:ext cx="4929186" cy="770259"/>
            </a:xfrm>
            <a:prstGeom prst="roundRect">
              <a:avLst>
                <a:gd fmla="val 1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233003" y="3063590"/>
              <a:ext cx="423642" cy="423642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889650" y="2890282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3"/>
            <p:cNvSpPr txBox="1"/>
            <p:nvPr/>
          </p:nvSpPr>
          <p:spPr>
            <a:xfrm>
              <a:off x="889650" y="2890282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00" lIns="81500" spcFirstLastPara="1" rIns="81500" wrap="square" tIns="81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Rockwell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Are you going to use the tools and hints to master the “Virtual” network? </a:t>
              </a:r>
              <a:endParaRPr/>
            </a:p>
          </p:txBody>
        </p:sp>
        <p:sp>
          <p:nvSpPr>
            <p:cNvPr id="313" name="Google Shape;313;p13"/>
            <p:cNvSpPr/>
            <p:nvPr/>
          </p:nvSpPr>
          <p:spPr>
            <a:xfrm>
              <a:off x="0" y="3853107"/>
              <a:ext cx="4929186" cy="770259"/>
            </a:xfrm>
            <a:prstGeom prst="roundRect">
              <a:avLst>
                <a:gd fmla="val 10000" name="adj"/>
              </a:avLst>
            </a:prstGeom>
            <a:solidFill>
              <a:srgbClr val="855B5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233003" y="4026415"/>
              <a:ext cx="423642" cy="423642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889650" y="3853107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3"/>
            <p:cNvSpPr txBox="1"/>
            <p:nvPr/>
          </p:nvSpPr>
          <p:spPr>
            <a:xfrm>
              <a:off x="889650" y="3853107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00" lIns="81500" spcFirstLastPara="1" rIns="81500" wrap="square" tIns="81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Rockwell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Will you practice your elevator speech and be ready to use it?</a:t>
              </a:r>
              <a:endParaRPr/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0" y="4815932"/>
              <a:ext cx="4929186" cy="770259"/>
            </a:xfrm>
            <a:prstGeom prst="roundRect">
              <a:avLst>
                <a:gd fmla="val 10000" name="adj"/>
              </a:avLst>
            </a:prstGeom>
            <a:solidFill>
              <a:srgbClr val="9B2B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233003" y="4989240"/>
              <a:ext cx="423642" cy="423642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889650" y="4815932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3"/>
            <p:cNvSpPr txBox="1"/>
            <p:nvPr/>
          </p:nvSpPr>
          <p:spPr>
            <a:xfrm>
              <a:off x="889650" y="4815932"/>
              <a:ext cx="4039536" cy="770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00" lIns="81500" spcFirstLastPara="1" rIns="81500" wrap="square" tIns="81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Rockwell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And, last, when someone says – what did you learn today…  Will you be able to say – I learned all about networking? 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4"/>
          <p:cNvSpPr/>
          <p:nvPr/>
        </p:nvSpPr>
        <p:spPr>
          <a:xfrm>
            <a:off x="690625" y="1346946"/>
            <a:ext cx="7667244" cy="80683"/>
          </a:xfrm>
          <a:prstGeom prst="rect">
            <a:avLst/>
          </a:prstGeom>
          <a:blipFill rotWithShape="1">
            <a:blip r:embed="rId3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4"/>
          <p:cNvSpPr/>
          <p:nvPr/>
        </p:nvSpPr>
        <p:spPr>
          <a:xfrm>
            <a:off x="690625" y="4299696"/>
            <a:ext cx="7667244" cy="80683"/>
          </a:xfrm>
          <a:prstGeom prst="rect">
            <a:avLst/>
          </a:prstGeom>
          <a:blipFill rotWithShape="1">
            <a:blip r:embed="rId3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4"/>
          <p:cNvSpPr/>
          <p:nvPr/>
        </p:nvSpPr>
        <p:spPr>
          <a:xfrm>
            <a:off x="690625" y="1484779"/>
            <a:ext cx="7667244" cy="2743200"/>
          </a:xfrm>
          <a:prstGeom prst="rect">
            <a:avLst/>
          </a:prstGeom>
          <a:blipFill rotWithShape="1">
            <a:blip r:embed="rId3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8" name="Google Shape;328;p14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329" name="Google Shape;329;p14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4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1" name="Google Shape;331;p14"/>
          <p:cNvSpPr/>
          <p:nvPr/>
        </p:nvSpPr>
        <p:spPr>
          <a:xfrm>
            <a:off x="0" y="0"/>
            <a:ext cx="9141714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32" name="Google Shape;332;p14"/>
          <p:cNvSpPr txBox="1"/>
          <p:nvPr>
            <p:ph type="title"/>
          </p:nvPr>
        </p:nvSpPr>
        <p:spPr>
          <a:xfrm>
            <a:off x="788670" y="643468"/>
            <a:ext cx="7475220" cy="3592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600"/>
              <a:buFont typeface="Rockwell"/>
              <a:buNone/>
            </a:pPr>
            <a:r>
              <a:rPr lang="en-US" sz="4600" u="sng">
                <a:solidFill>
                  <a:schemeClr val="hlink"/>
                </a:solidFill>
                <a:hlinkClick r:id="rId5"/>
              </a:rPr>
              <a:t>ROBINH@ARIZONANONPROFITS.ORG</a:t>
            </a:r>
            <a:br>
              <a:rPr lang="en-US" sz="4600"/>
            </a:br>
            <a:br>
              <a:rPr lang="en-US" sz="4600"/>
            </a:br>
            <a:r>
              <a:rPr lang="en-US" sz="4600"/>
              <a:t>602 680 7667</a:t>
            </a:r>
            <a:endParaRPr/>
          </a:p>
        </p:txBody>
      </p:sp>
      <p:sp>
        <p:nvSpPr>
          <p:cNvPr id="333" name="Google Shape;333;p14"/>
          <p:cNvSpPr/>
          <p:nvPr/>
        </p:nvSpPr>
        <p:spPr>
          <a:xfrm>
            <a:off x="0" y="4572000"/>
            <a:ext cx="9144000" cy="2295831"/>
          </a:xfrm>
          <a:prstGeom prst="rect">
            <a:avLst/>
          </a:prstGeom>
          <a:blipFill rotWithShape="1">
            <a:blip r:embed="rId6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34" name="Google Shape;334;p14"/>
          <p:cNvSpPr txBox="1"/>
          <p:nvPr>
            <p:ph idx="1" type="body"/>
          </p:nvPr>
        </p:nvSpPr>
        <p:spPr>
          <a:xfrm>
            <a:off x="802386" y="4913336"/>
            <a:ext cx="5918454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</p:txBody>
      </p:sp>
      <p:grpSp>
        <p:nvGrpSpPr>
          <p:cNvPr id="335" name="Google Shape;335;p14"/>
          <p:cNvGrpSpPr/>
          <p:nvPr/>
        </p:nvGrpSpPr>
        <p:grpSpPr>
          <a:xfrm>
            <a:off x="7684192" y="5111496"/>
            <a:ext cx="810678" cy="1080902"/>
            <a:chOff x="10245590" y="5111496"/>
            <a:chExt cx="1080904" cy="1080902"/>
          </a:xfrm>
        </p:grpSpPr>
        <p:sp>
          <p:nvSpPr>
            <p:cNvPr id="336" name="Google Shape;336;p14"/>
            <p:cNvSpPr/>
            <p:nvPr/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rotWithShape="1">
              <a:blip r:embed="rId4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37" name="Google Shape;337;p14"/>
            <p:cNvSpPr/>
            <p:nvPr/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"/>
          <p:cNvSpPr/>
          <p:nvPr/>
        </p:nvSpPr>
        <p:spPr>
          <a:xfrm>
            <a:off x="690625" y="1346946"/>
            <a:ext cx="7667244" cy="80683"/>
          </a:xfrm>
          <a:prstGeom prst="rect">
            <a:avLst/>
          </a:prstGeom>
          <a:blipFill rotWithShape="1">
            <a:blip r:embed="rId3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690625" y="4299696"/>
            <a:ext cx="7667244" cy="80683"/>
          </a:xfrm>
          <a:prstGeom prst="rect">
            <a:avLst/>
          </a:prstGeom>
          <a:blipFill rotWithShape="1">
            <a:blip r:embed="rId3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1" name="Google Shape;131;p2"/>
          <p:cNvSpPr/>
          <p:nvPr/>
        </p:nvSpPr>
        <p:spPr>
          <a:xfrm>
            <a:off x="690625" y="1484779"/>
            <a:ext cx="7667244" cy="2743200"/>
          </a:xfrm>
          <a:prstGeom prst="rect">
            <a:avLst/>
          </a:prstGeom>
          <a:blipFill rotWithShape="1">
            <a:blip r:embed="rId3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132" name="Google Shape;132;p2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33" name="Google Shape;133;p2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4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5" name="Google Shape;135;p2"/>
          <p:cNvSpPr/>
          <p:nvPr/>
        </p:nvSpPr>
        <p:spPr>
          <a:xfrm>
            <a:off x="0" y="0"/>
            <a:ext cx="9141714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6" name="Google Shape;136;p2"/>
          <p:cNvSpPr txBox="1"/>
          <p:nvPr>
            <p:ph idx="1" type="body"/>
          </p:nvPr>
        </p:nvSpPr>
        <p:spPr>
          <a:xfrm>
            <a:off x="5493362" y="1708176"/>
            <a:ext cx="2980437" cy="42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en-US" sz="2000">
                <a:solidFill>
                  <a:schemeClr val="dk2"/>
                </a:solidFill>
              </a:rPr>
              <a:t>Definition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en-US" sz="2000">
                <a:solidFill>
                  <a:schemeClr val="dk2"/>
                </a:solidFill>
              </a:rPr>
              <a:t>Stranger Danger!!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en-US" sz="2000">
                <a:solidFill>
                  <a:schemeClr val="dk2"/>
                </a:solidFill>
              </a:rPr>
              <a:t>ZOOM Gloom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en-US" sz="2000">
                <a:solidFill>
                  <a:schemeClr val="dk2"/>
                </a:solidFill>
              </a:rPr>
              <a:t>Adapting to the New Normal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en-US" sz="2000">
                <a:solidFill>
                  <a:schemeClr val="dk2"/>
                </a:solidFill>
              </a:rPr>
              <a:t>Elevator Speech tips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Font typeface="Arial"/>
              <a:buChar char="•"/>
            </a:pPr>
            <a:r>
              <a:rPr lang="en-US" sz="2000">
                <a:solidFill>
                  <a:schemeClr val="dk2"/>
                </a:solidFill>
              </a:rPr>
              <a:t>Essential skills of Networking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850"/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137" name="Google Shape;137;p2"/>
          <p:cNvSpPr txBox="1"/>
          <p:nvPr>
            <p:ph type="title"/>
          </p:nvPr>
        </p:nvSpPr>
        <p:spPr>
          <a:xfrm>
            <a:off x="5495639" y="720072"/>
            <a:ext cx="2978158" cy="8712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Rockwell"/>
              <a:buNone/>
            </a:pPr>
            <a:r>
              <a:rPr lang="en-US" sz="4800">
                <a:solidFill>
                  <a:schemeClr val="dk1"/>
                </a:solidFill>
              </a:rPr>
              <a:t>TAKEAWAY(S) </a:t>
            </a: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482600" y="720071"/>
            <a:ext cx="4127954" cy="5503939"/>
          </a:xfrm>
          <a:custGeom>
            <a:rect b="b" l="l" r="r" t="t"/>
            <a:pathLst>
              <a:path extrusionOk="0" h="3502152" w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39" name="Google Shape;139;p2"/>
          <p:cNvPicPr preferRelativeResize="0"/>
          <p:nvPr/>
        </p:nvPicPr>
        <p:blipFill rotWithShape="1">
          <a:blip r:embed="rId5">
            <a:alphaModFix/>
          </a:blip>
          <a:srcRect b="7172" l="0" r="0" t="0"/>
          <a:stretch/>
        </p:blipFill>
        <p:spPr>
          <a:xfrm>
            <a:off x="1468782" y="2402387"/>
            <a:ext cx="2155590" cy="2139308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"/>
          <p:cNvSpPr/>
          <p:nvPr/>
        </p:nvSpPr>
        <p:spPr>
          <a:xfrm rot="5400000">
            <a:off x="3294611" y="3441784"/>
            <a:ext cx="3657600" cy="60512"/>
          </a:xfrm>
          <a:prstGeom prst="rect">
            <a:avLst/>
          </a:prstGeom>
          <a:blipFill rotWithShape="1">
            <a:blip r:embed="rId3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 txBox="1"/>
          <p:nvPr>
            <p:ph type="ctrTitle"/>
          </p:nvPr>
        </p:nvSpPr>
        <p:spPr>
          <a:xfrm>
            <a:off x="788670" y="1432223"/>
            <a:ext cx="759333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Font typeface="Rockwell"/>
              <a:buNone/>
            </a:pPr>
            <a:r>
              <a:rPr lang="en-US"/>
              <a:t>WHAT IS NETWORKING?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"/>
          <p:cNvSpPr/>
          <p:nvPr/>
        </p:nvSpPr>
        <p:spPr>
          <a:xfrm>
            <a:off x="3488754" y="0"/>
            <a:ext cx="5655246" cy="6857999"/>
          </a:xfrm>
          <a:prstGeom prst="rect">
            <a:avLst/>
          </a:prstGeom>
          <a:blipFill rotWithShape="1">
            <a:blip r:embed="rId3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3" name="Google Shape;153;p4"/>
          <p:cNvSpPr txBox="1"/>
          <p:nvPr>
            <p:ph type="title"/>
          </p:nvPr>
        </p:nvSpPr>
        <p:spPr>
          <a:xfrm>
            <a:off x="3727581" y="484632"/>
            <a:ext cx="5047708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Font typeface="Rockwell"/>
              <a:buNone/>
            </a:pPr>
            <a:r>
              <a:rPr lang="en-US" sz="3800"/>
              <a:t>‘STRANGER DANGER’ !!</a:t>
            </a:r>
            <a:endParaRPr/>
          </a:p>
        </p:txBody>
      </p:sp>
      <p:pic>
        <p:nvPicPr>
          <p:cNvPr id="154" name="Google Shape;15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7400" y="640080"/>
            <a:ext cx="2767774" cy="5588101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 txBox="1"/>
          <p:nvPr>
            <p:ph idx="1" type="body"/>
          </p:nvPr>
        </p:nvSpPr>
        <p:spPr>
          <a:xfrm>
            <a:off x="3727581" y="2121408"/>
            <a:ext cx="5047707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But Mom said…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Connections</a:t>
            </a:r>
            <a:endParaRPr/>
          </a:p>
        </p:txBody>
      </p:sp>
      <p:grpSp>
        <p:nvGrpSpPr>
          <p:cNvPr id="156" name="Google Shape;156;p4"/>
          <p:cNvGrpSpPr/>
          <p:nvPr/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57" name="Google Shape;157;p4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5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/>
          <p:nvPr/>
        </p:nvSpPr>
        <p:spPr>
          <a:xfrm>
            <a:off x="481263" y="2005"/>
            <a:ext cx="8181474" cy="6853991"/>
          </a:xfrm>
          <a:custGeom>
            <a:rect b="b" l="l" r="r" t="t"/>
            <a:pathLst>
              <a:path extrusionOk="0" h="6853991" w="10908632">
                <a:moveTo>
                  <a:pt x="9059740" y="0"/>
                </a:moveTo>
                <a:lnTo>
                  <a:pt x="9694921" y="0"/>
                </a:lnTo>
                <a:lnTo>
                  <a:pt x="9825053" y="165594"/>
                </a:lnTo>
                <a:cubicBezTo>
                  <a:pt x="10505610" y="1075607"/>
                  <a:pt x="10908632" y="2205238"/>
                  <a:pt x="10908632" y="3429000"/>
                </a:cubicBezTo>
                <a:cubicBezTo>
                  <a:pt x="10908632" y="4652762"/>
                  <a:pt x="10505610" y="5782393"/>
                  <a:pt x="9825053" y="6692406"/>
                </a:cubicBezTo>
                <a:lnTo>
                  <a:pt x="9698072" y="6853991"/>
                </a:lnTo>
                <a:lnTo>
                  <a:pt x="9063562" y="6853991"/>
                </a:lnTo>
                <a:lnTo>
                  <a:pt x="9138428" y="6775466"/>
                </a:lnTo>
                <a:cubicBezTo>
                  <a:pt x="9941761" y="5891604"/>
                  <a:pt x="10431379" y="4717480"/>
                  <a:pt x="10431379" y="3429000"/>
                </a:cubicBezTo>
                <a:cubicBezTo>
                  <a:pt x="10431379" y="2140521"/>
                  <a:pt x="9941761" y="966397"/>
                  <a:pt x="9138428" y="82534"/>
                </a:cubicBezTo>
                <a:close/>
                <a:moveTo>
                  <a:pt x="2037821" y="0"/>
                </a:moveTo>
                <a:lnTo>
                  <a:pt x="8870811" y="0"/>
                </a:lnTo>
                <a:lnTo>
                  <a:pt x="8877212" y="6103"/>
                </a:lnTo>
                <a:cubicBezTo>
                  <a:pt x="9753207" y="882099"/>
                  <a:pt x="10295021" y="2092275"/>
                  <a:pt x="10295021" y="3429000"/>
                </a:cubicBezTo>
                <a:cubicBezTo>
                  <a:pt x="10295021" y="4765725"/>
                  <a:pt x="9753207" y="5975902"/>
                  <a:pt x="8877212" y="6851897"/>
                </a:cubicBezTo>
                <a:lnTo>
                  <a:pt x="8875015" y="6853991"/>
                </a:lnTo>
                <a:lnTo>
                  <a:pt x="2033617" y="6853991"/>
                </a:lnTo>
                <a:lnTo>
                  <a:pt x="2031421" y="6851897"/>
                </a:lnTo>
                <a:cubicBezTo>
                  <a:pt x="1155426" y="5975902"/>
                  <a:pt x="613611" y="4765725"/>
                  <a:pt x="613611" y="3429000"/>
                </a:cubicBezTo>
                <a:cubicBezTo>
                  <a:pt x="613611" y="2092275"/>
                  <a:pt x="1155425" y="882099"/>
                  <a:pt x="2031420" y="6103"/>
                </a:cubicBezTo>
                <a:close/>
                <a:moveTo>
                  <a:pt x="1213711" y="0"/>
                </a:moveTo>
                <a:lnTo>
                  <a:pt x="1848893" y="0"/>
                </a:lnTo>
                <a:lnTo>
                  <a:pt x="1770204" y="82534"/>
                </a:lnTo>
                <a:cubicBezTo>
                  <a:pt x="966871" y="966397"/>
                  <a:pt x="477253" y="2140521"/>
                  <a:pt x="477253" y="3429000"/>
                </a:cubicBezTo>
                <a:cubicBezTo>
                  <a:pt x="477253" y="4717480"/>
                  <a:pt x="966872" y="5891604"/>
                  <a:pt x="1770204" y="6775466"/>
                </a:cubicBezTo>
                <a:lnTo>
                  <a:pt x="1845071" y="6853991"/>
                </a:lnTo>
                <a:lnTo>
                  <a:pt x="1210561" y="6853991"/>
                </a:lnTo>
                <a:lnTo>
                  <a:pt x="1083579" y="6692406"/>
                </a:lnTo>
                <a:cubicBezTo>
                  <a:pt x="403022" y="5782393"/>
                  <a:pt x="0" y="4652762"/>
                  <a:pt x="0" y="3429000"/>
                </a:cubicBezTo>
                <a:cubicBezTo>
                  <a:pt x="0" y="2205238"/>
                  <a:pt x="403022" y="1075607"/>
                  <a:pt x="1083579" y="165594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descr="teaching with zoom is the modern seance - Google Search | Meeting memes,  Seance, Bones funny" id="164" name="Google Shape;16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8920" y="1594682"/>
            <a:ext cx="5006160" cy="3668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"/>
          <p:cNvSpPr/>
          <p:nvPr/>
        </p:nvSpPr>
        <p:spPr>
          <a:xfrm>
            <a:off x="5877232" y="0"/>
            <a:ext cx="3266767" cy="6857999"/>
          </a:xfrm>
          <a:prstGeom prst="rect">
            <a:avLst/>
          </a:prstGeom>
          <a:blipFill rotWithShape="1">
            <a:blip r:embed="rId3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1" name="Google Shape;171;p6"/>
          <p:cNvSpPr txBox="1"/>
          <p:nvPr>
            <p:ph type="title"/>
          </p:nvPr>
        </p:nvSpPr>
        <p:spPr>
          <a:xfrm>
            <a:off x="6359832" y="639763"/>
            <a:ext cx="2284555" cy="5177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Font typeface="Rockwell"/>
              <a:buNone/>
            </a:pPr>
            <a:r>
              <a:rPr lang="en-US" sz="3500"/>
              <a:t>ZOOM GLOOM</a:t>
            </a:r>
            <a:endParaRPr/>
          </a:p>
        </p:txBody>
      </p:sp>
      <p:grpSp>
        <p:nvGrpSpPr>
          <p:cNvPr id="172" name="Google Shape;172;p6"/>
          <p:cNvGrpSpPr/>
          <p:nvPr/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73" name="Google Shape;173;p6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4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6"/>
          <p:cNvGrpSpPr/>
          <p:nvPr/>
        </p:nvGrpSpPr>
        <p:grpSpPr>
          <a:xfrm>
            <a:off x="466909" y="1484304"/>
            <a:ext cx="4928818" cy="3898916"/>
            <a:chOff x="184" y="844541"/>
            <a:chExt cx="4928818" cy="3898916"/>
          </a:xfrm>
        </p:grpSpPr>
        <p:sp>
          <p:nvSpPr>
            <p:cNvPr id="176" name="Google Shape;176;p6"/>
            <p:cNvSpPr/>
            <p:nvPr/>
          </p:nvSpPr>
          <p:spPr>
            <a:xfrm>
              <a:off x="287085" y="844541"/>
              <a:ext cx="897486" cy="897486"/>
            </a:xfrm>
            <a:prstGeom prst="ellipse">
              <a:avLst/>
            </a:prstGeom>
            <a:solidFill>
              <a:srgbClr val="9B2B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6"/>
            <p:cNvSpPr/>
            <p:nvPr/>
          </p:nvSpPr>
          <p:spPr>
            <a:xfrm>
              <a:off x="478353" y="1035809"/>
              <a:ext cx="514951" cy="51495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6"/>
            <p:cNvSpPr/>
            <p:nvPr/>
          </p:nvSpPr>
          <p:spPr>
            <a:xfrm>
              <a:off x="184" y="2021573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6"/>
            <p:cNvSpPr txBox="1"/>
            <p:nvPr/>
          </p:nvSpPr>
          <p:spPr>
            <a:xfrm>
              <a:off x="184" y="2021573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Rockwel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EYES UP</a:t>
              </a:r>
              <a:endParaRPr/>
            </a:p>
          </p:txBody>
        </p:sp>
        <p:sp>
          <p:nvSpPr>
            <p:cNvPr id="180" name="Google Shape;180;p6"/>
            <p:cNvSpPr/>
            <p:nvPr/>
          </p:nvSpPr>
          <p:spPr>
            <a:xfrm>
              <a:off x="2015850" y="844541"/>
              <a:ext cx="897486" cy="89748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2207117" y="1035809"/>
              <a:ext cx="514951" cy="514951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1728948" y="2021573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6"/>
            <p:cNvSpPr txBox="1"/>
            <p:nvPr/>
          </p:nvSpPr>
          <p:spPr>
            <a:xfrm>
              <a:off x="1728948" y="2021573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Rockwel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SIT UP   </a:t>
              </a:r>
              <a:endParaRPr/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3744614" y="844541"/>
              <a:ext cx="897486" cy="89748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3935882" y="1035809"/>
              <a:ext cx="514951" cy="514951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3457713" y="2021573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6"/>
            <p:cNvSpPr txBox="1"/>
            <p:nvPr/>
          </p:nvSpPr>
          <p:spPr>
            <a:xfrm>
              <a:off x="3457713" y="2021573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Rockwel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SPEAK UP  </a:t>
              </a:r>
              <a:endParaRPr/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1151468" y="2977911"/>
              <a:ext cx="897486" cy="89748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1342735" y="3169178"/>
              <a:ext cx="514951" cy="514951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864566" y="4154942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6"/>
            <p:cNvSpPr txBox="1"/>
            <p:nvPr/>
          </p:nvSpPr>
          <p:spPr>
            <a:xfrm>
              <a:off x="864566" y="4154942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Rockwel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GESTURE IN MODERATION </a:t>
              </a:r>
              <a:endParaRPr/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2880232" y="2977911"/>
              <a:ext cx="897486" cy="897486"/>
            </a:xfrm>
            <a:prstGeom prst="ellipse">
              <a:avLst/>
            </a:prstGeom>
            <a:solidFill>
              <a:srgbClr val="855B5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3071500" y="3169178"/>
              <a:ext cx="514951" cy="514951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2593331" y="4154942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6"/>
            <p:cNvSpPr txBox="1"/>
            <p:nvPr/>
          </p:nvSpPr>
          <p:spPr>
            <a:xfrm>
              <a:off x="2593331" y="4154942"/>
              <a:ext cx="1471289" cy="58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Rockwel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SET YOUR STAGE 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"/>
          <p:cNvSpPr txBox="1"/>
          <p:nvPr>
            <p:ph type="title"/>
          </p:nvPr>
        </p:nvSpPr>
        <p:spPr>
          <a:xfrm>
            <a:off x="6412230" y="685800"/>
            <a:ext cx="2400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</a:pPr>
            <a:r>
              <a:rPr lang="en-US" sz="3200"/>
              <a:t>NEW NORMAL </a:t>
            </a:r>
            <a:endParaRPr/>
          </a:p>
        </p:txBody>
      </p:sp>
      <p:sp>
        <p:nvSpPr>
          <p:cNvPr id="202" name="Google Shape;202;p7"/>
          <p:cNvSpPr txBox="1"/>
          <p:nvPr>
            <p:ph idx="2" type="body"/>
          </p:nvPr>
        </p:nvSpPr>
        <p:spPr>
          <a:xfrm>
            <a:off x="6412230" y="1230701"/>
            <a:ext cx="2400300" cy="4484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175641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5000"/>
              <a:buFont typeface="Noto Sans Symbols"/>
              <a:buNone/>
            </a:pPr>
            <a:r>
              <a:t/>
            </a:r>
            <a:endParaRPr sz="2400"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Font typeface="Noto Sans Symbols"/>
              <a:buChar char="❑"/>
            </a:pPr>
            <a:r>
              <a:rPr lang="en-US" sz="2400"/>
              <a:t>Drop the usual greetings	</a:t>
            </a:r>
            <a:endParaRPr/>
          </a:p>
          <a:p>
            <a:pPr indent="-175641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Font typeface="Noto Sans Symbols"/>
              <a:buNone/>
            </a:pPr>
            <a:r>
              <a:t/>
            </a:r>
            <a:endParaRPr sz="2400"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Font typeface="Noto Sans Symbols"/>
              <a:buChar char="❑"/>
            </a:pPr>
            <a:r>
              <a:rPr lang="en-US" sz="2400"/>
              <a:t>New “Face 2 Face” reality</a:t>
            </a:r>
            <a:endParaRPr/>
          </a:p>
          <a:p>
            <a:pPr indent="-175641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Font typeface="Noto Sans Symbols"/>
              <a:buNone/>
            </a:pPr>
            <a:r>
              <a:t/>
            </a:r>
            <a:endParaRPr sz="2400"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Font typeface="Noto Sans Symbols"/>
              <a:buChar char="❑"/>
            </a:pPr>
            <a:r>
              <a:rPr lang="en-US" sz="2400"/>
              <a:t>Giving not Receiving</a:t>
            </a:r>
            <a:endParaRPr/>
          </a:p>
          <a:p>
            <a:pPr indent="-175641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Font typeface="Noto Sans Symbols"/>
              <a:buNone/>
            </a:pPr>
            <a:r>
              <a:t/>
            </a:r>
            <a:endParaRPr sz="2400"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Font typeface="Noto Sans Symbols"/>
              <a:buChar char="❑"/>
            </a:pPr>
            <a:r>
              <a:rPr lang="en-US" sz="2400"/>
              <a:t>Be patient</a:t>
            </a:r>
            <a:endParaRPr/>
          </a:p>
          <a:p>
            <a:pPr indent="-212343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Font typeface="Noto Sans Symbols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000"/>
              <a:buNone/>
            </a:pPr>
            <a:r>
              <a:rPr lang="en-US" sz="1600"/>
              <a:t> </a:t>
            </a:r>
            <a:endParaRPr/>
          </a:p>
        </p:txBody>
      </p:sp>
      <p:pic>
        <p:nvPicPr>
          <p:cNvPr id="203" name="Google Shape;20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09" y="2337956"/>
            <a:ext cx="6163654" cy="4520044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7"/>
          <p:cNvSpPr txBox="1"/>
          <p:nvPr/>
        </p:nvSpPr>
        <p:spPr>
          <a:xfrm>
            <a:off x="1007919" y="-350874"/>
            <a:ext cx="4287096" cy="8556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5000" u="none" cap="none" strike="noStrike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X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"/>
          <p:cNvSpPr txBox="1"/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Font typeface="Rockwell"/>
              <a:buNone/>
            </a:pPr>
            <a:r>
              <a:rPr lang="en-US"/>
              <a:t>GOING UP?  	</a:t>
            </a:r>
            <a:endParaRPr/>
          </a:p>
        </p:txBody>
      </p:sp>
      <p:pic>
        <p:nvPicPr>
          <p:cNvPr id="211" name="Google Shape;211;p8"/>
          <p:cNvPicPr preferRelativeResize="0"/>
          <p:nvPr/>
        </p:nvPicPr>
        <p:blipFill rotWithShape="1">
          <a:blip r:embed="rId3">
            <a:alphaModFix/>
          </a:blip>
          <a:srcRect b="12075" l="5687" r="3564" t="13354"/>
          <a:stretch/>
        </p:blipFill>
        <p:spPr>
          <a:xfrm>
            <a:off x="794479" y="1596751"/>
            <a:ext cx="5346548" cy="4766873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8"/>
          <p:cNvSpPr txBox="1"/>
          <p:nvPr>
            <p:ph idx="1" type="body"/>
          </p:nvPr>
        </p:nvSpPr>
        <p:spPr>
          <a:xfrm>
            <a:off x="4810991" y="2873459"/>
            <a:ext cx="4333009" cy="680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/>
              <a:t>Mention professional aspirations             and build rapport</a:t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sp>
        <p:nvSpPr>
          <p:cNvPr id="213" name="Google Shape;213;p8"/>
          <p:cNvSpPr txBox="1"/>
          <p:nvPr/>
        </p:nvSpPr>
        <p:spPr>
          <a:xfrm>
            <a:off x="2546455" y="5156154"/>
            <a:ext cx="4980482" cy="9018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Who are you </a:t>
            </a:r>
            <a:endParaRPr/>
          </a:p>
        </p:txBody>
      </p:sp>
      <p:sp>
        <p:nvSpPr>
          <p:cNvPr id="214" name="Google Shape;214;p8"/>
          <p:cNvSpPr txBox="1"/>
          <p:nvPr/>
        </p:nvSpPr>
        <p:spPr>
          <a:xfrm>
            <a:off x="3174169" y="4651949"/>
            <a:ext cx="4980482" cy="602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What do you do</a:t>
            </a:r>
            <a:endParaRPr/>
          </a:p>
        </p:txBody>
      </p:sp>
      <p:sp>
        <p:nvSpPr>
          <p:cNvPr id="215" name="Google Shape;215;p8"/>
          <p:cNvSpPr txBox="1"/>
          <p:nvPr/>
        </p:nvSpPr>
        <p:spPr>
          <a:xfrm>
            <a:off x="3912436" y="4110453"/>
            <a:ext cx="4980482" cy="365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Why are you valuable </a:t>
            </a:r>
            <a:endParaRPr/>
          </a:p>
        </p:txBody>
      </p:sp>
      <p:sp>
        <p:nvSpPr>
          <p:cNvPr id="216" name="Google Shape;216;p8"/>
          <p:cNvSpPr txBox="1"/>
          <p:nvPr/>
        </p:nvSpPr>
        <p:spPr>
          <a:xfrm>
            <a:off x="4571064" y="3636818"/>
            <a:ext cx="4980482" cy="5407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Paint an interesting picture of yourself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23" name="Google Shape;223;p9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 rotWithShape="1">
            <a:blip r:embed="rId3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9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chemeClr val="lt1"/>
          </a:solidFill>
          <a:ln cap="flat" cmpd="sng" w="22225">
            <a:solidFill>
              <a:srgbClr val="C928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descr="Image result for inigo montoya" id="225" name="Google Shape;225;p9"/>
          <p:cNvPicPr preferRelativeResize="0"/>
          <p:nvPr/>
        </p:nvPicPr>
        <p:blipFill rotWithShape="1">
          <a:blip r:embed="rId4">
            <a:alphaModFix/>
          </a:blip>
          <a:srcRect b="-2" l="0" r="2002" t="0"/>
          <a:stretch/>
        </p:blipFill>
        <p:spPr>
          <a:xfrm>
            <a:off x="482600" y="643467"/>
            <a:ext cx="8178799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ood Type">
  <a:themeElements>
    <a:clrScheme name="Wood 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ood Type">
  <a:themeElements>
    <a:clrScheme name="Wood 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2015-02-26T14:11:04Z</dcterms:created>
  <dc:creator>Steve Hanson</dc:creator>
</cp:coreProperties>
</file>