
<file path=[Content_Types].xml><?xml version="1.0" encoding="utf-8"?>
<Types xmlns="http://schemas.openxmlformats.org/package/2006/content-types">
  <Default Extension="emf" ContentType="image/x-emf"/>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5.jpg" ContentType="image/jpeg"/>
  <Override PartName="/ppt/notesSlides/notesSlide9.xml" ContentType="application/vnd.openxmlformats-officedocument.presentationml.notesSlide+xml"/>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462" r:id="rId2"/>
    <p:sldId id="471" r:id="rId3"/>
    <p:sldId id="470" r:id="rId4"/>
    <p:sldId id="509" r:id="rId5"/>
    <p:sldId id="503" r:id="rId6"/>
    <p:sldId id="502" r:id="rId7"/>
    <p:sldId id="505" r:id="rId8"/>
    <p:sldId id="508" r:id="rId9"/>
    <p:sldId id="507" r:id="rId10"/>
    <p:sldId id="518" r:id="rId11"/>
    <p:sldId id="467" r:id="rId12"/>
    <p:sldId id="510" r:id="rId13"/>
    <p:sldId id="490" r:id="rId14"/>
    <p:sldId id="511" r:id="rId15"/>
    <p:sldId id="492" r:id="rId16"/>
    <p:sldId id="493" r:id="rId17"/>
    <p:sldId id="519" r:id="rId18"/>
    <p:sldId id="464" r:id="rId19"/>
    <p:sldId id="487" r:id="rId20"/>
    <p:sldId id="520" r:id="rId21"/>
    <p:sldId id="477" r:id="rId22"/>
    <p:sldId id="468" r:id="rId23"/>
    <p:sldId id="478" r:id="rId24"/>
    <p:sldId id="474" r:id="rId25"/>
    <p:sldId id="475" r:id="rId26"/>
    <p:sldId id="473" r:id="rId27"/>
    <p:sldId id="469" r:id="rId28"/>
    <p:sldId id="476" r:id="rId29"/>
    <p:sldId id="504" r:id="rId30"/>
  </p:sldIdLst>
  <p:sldSz cx="9144000" cy="5143500" type="screen16x9"/>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11">
          <p15:clr>
            <a:srgbClr val="A4A3A4"/>
          </p15:clr>
        </p15:guide>
        <p15:guide id="2" pos="2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B"/>
    <a:srgbClr val="333333"/>
    <a:srgbClr val="AB0520"/>
    <a:srgbClr val="C8D9D8"/>
    <a:srgbClr val="6F868D"/>
    <a:srgbClr val="83B1E3"/>
    <a:srgbClr val="0686EF"/>
    <a:srgbClr val="FAD7AA"/>
    <a:srgbClr val="8BBEE2"/>
    <a:srgbClr val="BE0B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118" autoAdjust="0"/>
  </p:normalViewPr>
  <p:slideViewPr>
    <p:cSldViewPr snapToGrid="0">
      <p:cViewPr varScale="1">
        <p:scale>
          <a:sx n="99" d="100"/>
          <a:sy n="99" d="100"/>
        </p:scale>
        <p:origin x="773" y="77"/>
      </p:cViewPr>
      <p:guideLst>
        <p:guide orient="horz" pos="311"/>
        <p:guide pos="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3684C-F081-544B-8C90-A5795DCABDF2}" type="datetimeFigureOut">
              <a:rPr lang="en-US" smtClean="0"/>
              <a:t>3/17/2021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1DD33-2A06-9443-920E-9A8794B89243}" type="slidenum">
              <a:rPr lang="en-US" smtClean="0"/>
              <a:t>‹#›</a:t>
            </a:fld>
            <a:endParaRPr lang="en-US"/>
          </a:p>
        </p:txBody>
      </p:sp>
    </p:spTree>
    <p:extLst>
      <p:ext uri="{BB962C8B-B14F-4D97-AF65-F5344CB8AC3E}">
        <p14:creationId xmlns:p14="http://schemas.microsoft.com/office/powerpoint/2010/main" val="114502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a:t>
            </a:fld>
            <a:endParaRPr lang="en-US"/>
          </a:p>
        </p:txBody>
      </p:sp>
    </p:spTree>
    <p:extLst>
      <p:ext uri="{BB962C8B-B14F-4D97-AF65-F5344CB8AC3E}">
        <p14:creationId xmlns:p14="http://schemas.microsoft.com/office/powerpoint/2010/main" val="176018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11</a:t>
            </a:fld>
            <a:endParaRPr lang="en-US"/>
          </a:p>
        </p:txBody>
      </p:sp>
    </p:spTree>
    <p:extLst>
      <p:ext uri="{BB962C8B-B14F-4D97-AF65-F5344CB8AC3E}">
        <p14:creationId xmlns:p14="http://schemas.microsoft.com/office/powerpoint/2010/main" val="23276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12</a:t>
            </a:fld>
            <a:endParaRPr lang="en-US"/>
          </a:p>
        </p:txBody>
      </p:sp>
    </p:spTree>
    <p:extLst>
      <p:ext uri="{BB962C8B-B14F-4D97-AF65-F5344CB8AC3E}">
        <p14:creationId xmlns:p14="http://schemas.microsoft.com/office/powerpoint/2010/main" val="296927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13</a:t>
            </a:fld>
            <a:endParaRPr lang="en-US"/>
          </a:p>
        </p:txBody>
      </p:sp>
    </p:spTree>
    <p:extLst>
      <p:ext uri="{BB962C8B-B14F-4D97-AF65-F5344CB8AC3E}">
        <p14:creationId xmlns:p14="http://schemas.microsoft.com/office/powerpoint/2010/main" val="53006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14</a:t>
            </a:fld>
            <a:endParaRPr lang="en-US"/>
          </a:p>
        </p:txBody>
      </p:sp>
    </p:spTree>
    <p:extLst>
      <p:ext uri="{BB962C8B-B14F-4D97-AF65-F5344CB8AC3E}">
        <p14:creationId xmlns:p14="http://schemas.microsoft.com/office/powerpoint/2010/main" val="85592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15</a:t>
            </a:fld>
            <a:endParaRPr lang="en-US"/>
          </a:p>
        </p:txBody>
      </p:sp>
    </p:spTree>
    <p:extLst>
      <p:ext uri="{BB962C8B-B14F-4D97-AF65-F5344CB8AC3E}">
        <p14:creationId xmlns:p14="http://schemas.microsoft.com/office/powerpoint/2010/main" val="418298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16</a:t>
            </a:fld>
            <a:endParaRPr lang="en-US"/>
          </a:p>
        </p:txBody>
      </p:sp>
    </p:spTree>
    <p:extLst>
      <p:ext uri="{BB962C8B-B14F-4D97-AF65-F5344CB8AC3E}">
        <p14:creationId xmlns:p14="http://schemas.microsoft.com/office/powerpoint/2010/main" val="224378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18</a:t>
            </a:fld>
            <a:endParaRPr lang="en-US"/>
          </a:p>
        </p:txBody>
      </p:sp>
    </p:spTree>
    <p:extLst>
      <p:ext uri="{BB962C8B-B14F-4D97-AF65-F5344CB8AC3E}">
        <p14:creationId xmlns:p14="http://schemas.microsoft.com/office/powerpoint/2010/main" val="136607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19</a:t>
            </a:fld>
            <a:endParaRPr lang="en-US"/>
          </a:p>
        </p:txBody>
      </p:sp>
    </p:spTree>
    <p:extLst>
      <p:ext uri="{BB962C8B-B14F-4D97-AF65-F5344CB8AC3E}">
        <p14:creationId xmlns:p14="http://schemas.microsoft.com/office/powerpoint/2010/main" val="1936124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53206"/>
            <a:ext cx="7772400" cy="1101725"/>
          </a:xfrm>
        </p:spPr>
        <p:txBody>
          <a:bodyPr/>
          <a:lstStyle>
            <a:lvl1pPr>
              <a:defRPr baseline="0"/>
            </a:lvl1pPr>
          </a:lstStyle>
          <a:p>
            <a:r>
              <a:rPr lang="en-US" dirty="0"/>
              <a:t>SAMPLE TITLE</a:t>
            </a:r>
          </a:p>
        </p:txBody>
      </p:sp>
      <p:sp>
        <p:nvSpPr>
          <p:cNvPr id="3" name="Subtitle 2"/>
          <p:cNvSpPr>
            <a:spLocks noGrp="1"/>
          </p:cNvSpPr>
          <p:nvPr>
            <p:ph type="subTitle" idx="1" hasCustomPrompt="1"/>
          </p:nvPr>
        </p:nvSpPr>
        <p:spPr>
          <a:xfrm>
            <a:off x="1371600" y="2431336"/>
            <a:ext cx="6400800" cy="828662"/>
          </a:xfrm>
        </p:spPr>
        <p:txBody>
          <a:bodyPr/>
          <a:lstStyle>
            <a:lvl1pPr marL="0" indent="0" algn="ctr">
              <a:buNone/>
              <a:defRPr sz="20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Sample text or subtitle</a:t>
            </a:r>
          </a:p>
        </p:txBody>
      </p:sp>
      <p:sp>
        <p:nvSpPr>
          <p:cNvPr id="4" name="Text Box 3"/>
          <p:cNvSpPr txBox="1">
            <a:spLocks noGrp="1" noChangeArrowheads="1"/>
          </p:cNvSpPr>
          <p:nvPr>
            <p:ph type="sldNum" sz="quarter" idx="10"/>
          </p:nvPr>
        </p:nvSpPr>
        <p:spPr>
          <a:ln/>
        </p:spPr>
        <p:txBody>
          <a:bodyPr/>
          <a:lstStyle>
            <a:lvl1pPr>
              <a:defRPr/>
            </a:lvl1pPr>
          </a:lstStyle>
          <a:p>
            <a:pPr>
              <a:defRPr/>
            </a:pPr>
            <a:fld id="{DA48CD09-1EE7-8745-AB3C-21E7A359E5F3}" type="slidenum">
              <a:rPr lang="en-US"/>
              <a:pPr>
                <a:defRPr/>
              </a:pPr>
              <a:t>‹#›</a:t>
            </a:fld>
            <a:endParaRPr lang="en-US"/>
          </a:p>
        </p:txBody>
      </p:sp>
      <p:pic>
        <p:nvPicPr>
          <p:cNvPr id="5" name="Picture 4"/>
          <p:cNvPicPr>
            <a:picLocks noChangeAspect="1"/>
          </p:cNvPicPr>
          <p:nvPr userDrawn="1"/>
        </p:nvPicPr>
        <p:blipFill>
          <a:blip r:embed="rId2"/>
          <a:stretch>
            <a:fillRect/>
          </a:stretch>
        </p:blipFill>
        <p:spPr>
          <a:xfrm>
            <a:off x="3446813" y="4015014"/>
            <a:ext cx="2256972" cy="1128486"/>
          </a:xfrm>
          <a:prstGeom prst="rect">
            <a:avLst/>
          </a:prstGeom>
        </p:spPr>
      </p:pic>
      <p:pic>
        <p:nvPicPr>
          <p:cNvPr id="7" name="Picture 6" descr="triangles_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9" y="998277"/>
            <a:ext cx="606552" cy="82296"/>
          </a:xfrm>
          <a:prstGeom prst="rect">
            <a:avLst/>
          </a:prstGeom>
        </p:spPr>
      </p:pic>
    </p:spTree>
    <p:extLst>
      <p:ext uri="{BB962C8B-B14F-4D97-AF65-F5344CB8AC3E}">
        <p14:creationId xmlns:p14="http://schemas.microsoft.com/office/powerpoint/2010/main" val="40906361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1682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13894363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2949293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0" name="Subtitle 2"/>
          <p:cNvSpPr txBox="1">
            <a:spLocks/>
          </p:cNvSpPr>
          <p:nvPr userDrawn="1"/>
        </p:nvSpPr>
        <p:spPr bwMode="auto">
          <a:xfrm>
            <a:off x="4641547" y="1350987"/>
            <a:ext cx="3291626" cy="20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5689441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8789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Tree>
    <p:extLst>
      <p:ext uri="{BB962C8B-B14F-4D97-AF65-F5344CB8AC3E}">
        <p14:creationId xmlns:p14="http://schemas.microsoft.com/office/powerpoint/2010/main" val="1865571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lgn="ct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679135" y="1109775"/>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6" name="Picture Placeholder 2"/>
          <p:cNvSpPr>
            <a:spLocks noGrp="1"/>
          </p:cNvSpPr>
          <p:nvPr>
            <p:ph type="pic" idx="11"/>
          </p:nvPr>
        </p:nvSpPr>
        <p:spPr>
          <a:xfrm>
            <a:off x="3049915" y="118789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hasCustomPrompt="1"/>
          </p:nvPr>
        </p:nvSpPr>
        <p:spPr>
          <a:xfrm>
            <a:off x="3049915" y="4297179"/>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15498629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dirty="0"/>
          </a:p>
        </p:txBody>
      </p:sp>
    </p:spTree>
    <p:extLst>
      <p:ext uri="{BB962C8B-B14F-4D97-AF65-F5344CB8AC3E}">
        <p14:creationId xmlns:p14="http://schemas.microsoft.com/office/powerpoint/2010/main" val="7702130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597025"/>
            <a:ext cx="77724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Calibri" charset="0"/>
              </a:rPr>
              <a:t>Click to edit Master title style</a:t>
            </a:r>
          </a:p>
        </p:txBody>
      </p:sp>
      <p:sp>
        <p:nvSpPr>
          <p:cNvPr id="1026" name="Rectangle 2"/>
          <p:cNvSpPr>
            <a:spLocks noGrp="1" noChangeArrowheads="1"/>
          </p:cNvSpPr>
          <p:nvPr>
            <p:ph type="body" idx="1"/>
          </p:nvPr>
        </p:nvSpPr>
        <p:spPr bwMode="auto">
          <a:xfrm>
            <a:off x="1371600" y="2914650"/>
            <a:ext cx="6400800" cy="1956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dirty="0">
                <a:sym typeface="Calibri"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pic>
        <p:nvPicPr>
          <p:cNvPr id="8" name="Picture 7" descr="triangle_pag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sp>
        <p:nvSpPr>
          <p:cNvPr id="1027" name="Text Box 3"/>
          <p:cNvSpPr txBox="1">
            <a:spLocks noGrp="1" noChangeArrowheads="1"/>
          </p:cNvSpPr>
          <p:nvPr>
            <p:ph type="sldNum" sz="quarter" idx="4"/>
          </p:nvPr>
        </p:nvSpPr>
        <p:spPr bwMode="auto">
          <a:xfrm>
            <a:off x="4315389" y="4882202"/>
            <a:ext cx="505516" cy="261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FFFFFF"/>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49B76813-089B-5346-A50D-90CF445FC7A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 id="2147483677" r:id="rId3"/>
    <p:sldLayoutId id="2147483687" r:id="rId4"/>
    <p:sldLayoutId id="2147483678" r:id="rId5"/>
    <p:sldLayoutId id="2147483692" r:id="rId6"/>
    <p:sldLayoutId id="2147483709" r:id="rId7"/>
    <p:sldLayoutId id="2147483708" r:id="rId8"/>
  </p:sldLayoutIdLst>
  <p:transition/>
  <p:hf hdr="0" ftr="0" dt="0"/>
  <p:txStyles>
    <p:titleStyle>
      <a:lvl1pPr algn="ctr" rtl="0" eaLnBrk="0" fontAlgn="base" hangingPunct="0">
        <a:spcBef>
          <a:spcPct val="0"/>
        </a:spcBef>
        <a:spcAft>
          <a:spcPct val="0"/>
        </a:spcAft>
        <a:defRPr sz="3600" b="1" i="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63" y="947642"/>
            <a:ext cx="8391524" cy="1101725"/>
          </a:xfrm>
        </p:spPr>
        <p:txBody>
          <a:bodyPr/>
          <a:lstStyle/>
          <a:p>
            <a:r>
              <a:rPr lang="en-US" sz="7200" dirty="0">
                <a:latin typeface="Dimbo" panose="020B0603010101010101" pitchFamily="34" charset="0"/>
                <a:cs typeface="Calibri" panose="020F0502020204030204" pitchFamily="34" charset="0"/>
              </a:rPr>
              <a:t>How to Wow!</a:t>
            </a:r>
            <a:endParaRPr lang="en-US" sz="7200" dirty="0">
              <a:solidFill>
                <a:srgbClr val="0C234B"/>
              </a:solidFill>
              <a:latin typeface="Dimbo" panose="020B0603010101010101" pitchFamily="34" charset="0"/>
              <a:cs typeface="Calibri" panose="020F0502020204030204" pitchFamily="34" charset="0"/>
            </a:endParaRPr>
          </a:p>
        </p:txBody>
      </p:sp>
      <p:sp>
        <p:nvSpPr>
          <p:cNvPr id="3" name="Subtitle 2"/>
          <p:cNvSpPr>
            <a:spLocks noGrp="1"/>
          </p:cNvSpPr>
          <p:nvPr>
            <p:ph type="subTitle" idx="1"/>
          </p:nvPr>
        </p:nvSpPr>
        <p:spPr>
          <a:xfrm>
            <a:off x="1371600" y="2431335"/>
            <a:ext cx="6400800" cy="1431827"/>
          </a:xfrm>
        </p:spPr>
        <p:txBody>
          <a:bodyPr/>
          <a:lstStyle/>
          <a:p>
            <a:r>
              <a:rPr lang="en-US" sz="3200" dirty="0">
                <a:latin typeface="Dimbo" panose="020B0603010101010101" pitchFamily="34" charset="0"/>
              </a:rPr>
              <a:t>Mike Hauser and Amy M Parrott</a:t>
            </a:r>
            <a:br>
              <a:rPr lang="en-US" sz="3200" dirty="0">
                <a:latin typeface="Dimbo" panose="020B0603010101010101" pitchFamily="34" charset="0"/>
              </a:rPr>
            </a:br>
            <a:r>
              <a:rPr lang="en-US" sz="3200" dirty="0">
                <a:latin typeface="Dimbo" panose="020B0603010101010101" pitchFamily="34" charset="0"/>
              </a:rPr>
              <a:t>The University of Arizona</a:t>
            </a:r>
          </a:p>
        </p:txBody>
      </p:sp>
    </p:spTree>
    <p:extLst>
      <p:ext uri="{BB962C8B-B14F-4D97-AF65-F5344CB8AC3E}">
        <p14:creationId xmlns:p14="http://schemas.microsoft.com/office/powerpoint/2010/main" val="407601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8360" y="201479"/>
            <a:ext cx="7772400" cy="4463512"/>
          </a:xfrm>
        </p:spPr>
        <p:txBody>
          <a:bodyPr/>
          <a:lstStyle/>
          <a:p>
            <a:pPr algn="l"/>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Caught in the Rain</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1. Find cover</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2. Run to destination</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3. Find someone with an umbrella</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4. I always carry an umbrella</a:t>
            </a:r>
            <a:br>
              <a:rPr lang="en-US" sz="5400" b="0" dirty="0">
                <a:solidFill>
                  <a:srgbClr val="002060"/>
                </a:solidFill>
                <a:latin typeface="Dimbo" panose="020B0603010101010101" pitchFamily="34" charset="0"/>
              </a:rPr>
            </a:br>
            <a:endParaRPr lang="en-US" sz="5400" b="0" dirty="0">
              <a:solidFill>
                <a:srgbClr val="002060"/>
              </a:solidFill>
              <a:latin typeface="Dimbo" panose="020B0603010101010101" pitchFamily="34" charset="0"/>
            </a:endParaRPr>
          </a:p>
        </p:txBody>
      </p:sp>
      <p:sp>
        <p:nvSpPr>
          <p:cNvPr id="4" name="Slide Number Placeholder 3"/>
          <p:cNvSpPr>
            <a:spLocks noGrp="1"/>
          </p:cNvSpPr>
          <p:nvPr>
            <p:ph type="sldNum" sz="quarter" idx="10"/>
          </p:nvPr>
        </p:nvSpPr>
        <p:spPr/>
        <p:txBody>
          <a:bodyPr/>
          <a:lstStyle/>
          <a:p>
            <a:fld id="{23131D21-4A4F-034C-896A-AD009F94F6BB}" type="slidenum">
              <a:rPr lang="en-US" smtClean="0"/>
              <a:t>10</a:t>
            </a:fld>
            <a:endParaRPr lang="en-US"/>
          </a:p>
        </p:txBody>
      </p:sp>
    </p:spTree>
    <p:extLst>
      <p:ext uri="{BB962C8B-B14F-4D97-AF65-F5344CB8AC3E}">
        <p14:creationId xmlns:p14="http://schemas.microsoft.com/office/powerpoint/2010/main" val="24741915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11</a:t>
            </a:fld>
            <a:endParaRPr lang="en-US"/>
          </a:p>
        </p:txBody>
      </p:sp>
      <p:sp>
        <p:nvSpPr>
          <p:cNvPr id="7" name="Content Placeholder 6"/>
          <p:cNvSpPr>
            <a:spLocks noGrp="1"/>
          </p:cNvSpPr>
          <p:nvPr>
            <p:ph idx="1"/>
          </p:nvPr>
        </p:nvSpPr>
        <p:spPr>
          <a:xfrm>
            <a:off x="950387" y="2157897"/>
            <a:ext cx="7839652" cy="1418046"/>
          </a:xfrm>
        </p:spPr>
        <p:txBody>
          <a:bodyPr/>
          <a:lstStyle/>
          <a:p>
            <a:pPr lvl="0"/>
            <a:endParaRPr lang="en-US" dirty="0"/>
          </a:p>
          <a:p>
            <a:endParaRPr lang="en-US" dirty="0"/>
          </a:p>
        </p:txBody>
      </p:sp>
      <p:sp>
        <p:nvSpPr>
          <p:cNvPr id="8" name="Content Placeholder 7"/>
          <p:cNvSpPr>
            <a:spLocks noGrp="1"/>
          </p:cNvSpPr>
          <p:nvPr>
            <p:ph idx="11"/>
          </p:nvPr>
        </p:nvSpPr>
        <p:spPr>
          <a:xfrm>
            <a:off x="380057" y="345421"/>
            <a:ext cx="6051223" cy="622319"/>
          </a:xfrm>
        </p:spPr>
        <p:txBody>
          <a:bodyPr>
            <a:noAutofit/>
          </a:bodyPr>
          <a:lstStyle/>
          <a:p>
            <a:r>
              <a:rPr lang="en-US" sz="3600" dirty="0">
                <a:latin typeface="Dimbo" panose="020B0603010101010101" pitchFamily="34" charset="0"/>
              </a:rPr>
              <a:t>Who are we talking about?</a:t>
            </a:r>
          </a:p>
        </p:txBody>
      </p:sp>
      <p:graphicFrame>
        <p:nvGraphicFramePr>
          <p:cNvPr id="2" name="Table 1"/>
          <p:cNvGraphicFramePr>
            <a:graphicFrameLocks noGrp="1"/>
          </p:cNvGraphicFramePr>
          <p:nvPr/>
        </p:nvGraphicFramePr>
        <p:xfrm>
          <a:off x="317089" y="998219"/>
          <a:ext cx="8399210" cy="910591"/>
        </p:xfrm>
        <a:graphic>
          <a:graphicData uri="http://schemas.openxmlformats.org/drawingml/2006/table">
            <a:tbl>
              <a:tblPr/>
              <a:tblGrid>
                <a:gridCol w="1679842">
                  <a:extLst>
                    <a:ext uri="{9D8B030D-6E8A-4147-A177-3AD203B41FA5}">
                      <a16:colId xmlns:a16="http://schemas.microsoft.com/office/drawing/2014/main" val="20000"/>
                    </a:ext>
                  </a:extLst>
                </a:gridCol>
                <a:gridCol w="1679842">
                  <a:extLst>
                    <a:ext uri="{9D8B030D-6E8A-4147-A177-3AD203B41FA5}">
                      <a16:colId xmlns:a16="http://schemas.microsoft.com/office/drawing/2014/main" val="20001"/>
                    </a:ext>
                  </a:extLst>
                </a:gridCol>
                <a:gridCol w="1679842">
                  <a:extLst>
                    <a:ext uri="{9D8B030D-6E8A-4147-A177-3AD203B41FA5}">
                      <a16:colId xmlns:a16="http://schemas.microsoft.com/office/drawing/2014/main" val="20002"/>
                    </a:ext>
                  </a:extLst>
                </a:gridCol>
                <a:gridCol w="1679842">
                  <a:extLst>
                    <a:ext uri="{9D8B030D-6E8A-4147-A177-3AD203B41FA5}">
                      <a16:colId xmlns:a16="http://schemas.microsoft.com/office/drawing/2014/main" val="20003"/>
                    </a:ext>
                  </a:extLst>
                </a:gridCol>
                <a:gridCol w="1679842">
                  <a:extLst>
                    <a:ext uri="{9D8B030D-6E8A-4147-A177-3AD203B41FA5}">
                      <a16:colId xmlns:a16="http://schemas.microsoft.com/office/drawing/2014/main" val="20004"/>
                    </a:ext>
                  </a:extLst>
                </a:gridCol>
              </a:tblGrid>
              <a:tr h="910591">
                <a:tc>
                  <a:txBody>
                    <a:bodyPr/>
                    <a:lstStyle/>
                    <a:p>
                      <a:pPr algn="ctr" fontAlgn="ctr"/>
                      <a:r>
                        <a:rPr lang="en-US" b="1" dirty="0">
                          <a:solidFill>
                            <a:srgbClr val="FFFFFF"/>
                          </a:solidFill>
                          <a:effectLst/>
                          <a:latin typeface="inherit"/>
                        </a:rPr>
                        <a:t>Builder</a:t>
                      </a:r>
                      <a:br>
                        <a:rPr lang="en-US" b="1" dirty="0">
                          <a:solidFill>
                            <a:srgbClr val="FFFFFF"/>
                          </a:solidFill>
                          <a:effectLst/>
                          <a:latin typeface="inherit"/>
                        </a:rPr>
                      </a:br>
                      <a:r>
                        <a:rPr lang="en-US" b="1" dirty="0">
                          <a:solidFill>
                            <a:srgbClr val="FFFFFF"/>
                          </a:solidFill>
                          <a:effectLst/>
                          <a:latin typeface="inherit"/>
                        </a:rPr>
                        <a:t>Generation</a:t>
                      </a:r>
                    </a:p>
                  </a:txBody>
                  <a:tcPr marL="38100" marR="38100" marT="38100" marB="381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861A2"/>
                    </a:solidFill>
                  </a:tcPr>
                </a:tc>
                <a:tc>
                  <a:txBody>
                    <a:bodyPr/>
                    <a:lstStyle/>
                    <a:p>
                      <a:pPr algn="ctr" fontAlgn="ctr"/>
                      <a:r>
                        <a:rPr lang="en-US" b="1" dirty="0">
                          <a:solidFill>
                            <a:srgbClr val="FFFFFF"/>
                          </a:solidFill>
                          <a:effectLst/>
                          <a:latin typeface="inherit"/>
                        </a:rPr>
                        <a:t>Baby Boomer Generation</a:t>
                      </a:r>
                    </a:p>
                  </a:txBody>
                  <a:tcPr marL="38100" marR="38100" marT="38100" marB="381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861A2"/>
                    </a:solidFill>
                  </a:tcPr>
                </a:tc>
                <a:tc>
                  <a:txBody>
                    <a:bodyPr/>
                    <a:lstStyle/>
                    <a:p>
                      <a:pPr algn="ctr" fontAlgn="ctr"/>
                      <a:r>
                        <a:rPr lang="en-US" b="1">
                          <a:solidFill>
                            <a:srgbClr val="FFFFFF"/>
                          </a:solidFill>
                          <a:effectLst/>
                          <a:latin typeface="inherit"/>
                        </a:rPr>
                        <a:t>Generation X</a:t>
                      </a:r>
                    </a:p>
                  </a:txBody>
                  <a:tcPr marL="38100" marR="38100" marT="38100" marB="381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861A2"/>
                    </a:solidFill>
                  </a:tcPr>
                </a:tc>
                <a:tc>
                  <a:txBody>
                    <a:bodyPr/>
                    <a:lstStyle/>
                    <a:p>
                      <a:pPr algn="ctr" fontAlgn="ctr"/>
                      <a:r>
                        <a:rPr lang="en-US" b="1">
                          <a:solidFill>
                            <a:srgbClr val="FFFFFF"/>
                          </a:solidFill>
                          <a:effectLst/>
                          <a:latin typeface="inherit"/>
                        </a:rPr>
                        <a:t>Generation Y or Millennials</a:t>
                      </a:r>
                    </a:p>
                  </a:txBody>
                  <a:tcPr marL="38100" marR="38100" marT="38100" marB="381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861A2"/>
                    </a:solidFill>
                  </a:tcPr>
                </a:tc>
                <a:tc>
                  <a:txBody>
                    <a:bodyPr/>
                    <a:lstStyle/>
                    <a:p>
                      <a:pPr algn="ctr" fontAlgn="ctr"/>
                      <a:r>
                        <a:rPr lang="en-US" b="1" dirty="0">
                          <a:solidFill>
                            <a:srgbClr val="FFFFFF"/>
                          </a:solidFill>
                          <a:effectLst/>
                          <a:latin typeface="inherit"/>
                        </a:rPr>
                        <a:t>Generation Z</a:t>
                      </a:r>
                    </a:p>
                  </a:txBody>
                  <a:tcPr marL="38100" marR="38100" marT="38100" marB="381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861A2"/>
                    </a:solid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87094"/>
          <a:stretch/>
        </p:blipFill>
        <p:spPr>
          <a:xfrm>
            <a:off x="594360" y="1973123"/>
            <a:ext cx="1028700" cy="286938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046" r="21415"/>
          <a:stretch/>
        </p:blipFill>
        <p:spPr>
          <a:xfrm>
            <a:off x="7368540" y="1973123"/>
            <a:ext cx="1318260" cy="286938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5795" r="38144"/>
          <a:stretch/>
        </p:blipFill>
        <p:spPr>
          <a:xfrm>
            <a:off x="5631180" y="1973122"/>
            <a:ext cx="1280160" cy="2869387"/>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3002" r="70554"/>
          <a:stretch/>
        </p:blipFill>
        <p:spPr>
          <a:xfrm>
            <a:off x="2209800" y="1973123"/>
            <a:ext cx="1310640" cy="2869387"/>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9542" r="54397"/>
          <a:stretch/>
        </p:blipFill>
        <p:spPr>
          <a:xfrm>
            <a:off x="3863340" y="1973121"/>
            <a:ext cx="1280160" cy="2869387"/>
          </a:xfrm>
          <a:prstGeom prst="rect">
            <a:avLst/>
          </a:prstGeom>
        </p:spPr>
      </p:pic>
    </p:spTree>
    <p:extLst>
      <p:ext uri="{BB962C8B-B14F-4D97-AF65-F5344CB8AC3E}">
        <p14:creationId xmlns:p14="http://schemas.microsoft.com/office/powerpoint/2010/main" val="90002574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12</a:t>
            </a:fld>
            <a:endParaRPr lang="en-US"/>
          </a:p>
        </p:txBody>
      </p:sp>
      <p:sp>
        <p:nvSpPr>
          <p:cNvPr id="8" name="Content Placeholder 7"/>
          <p:cNvSpPr>
            <a:spLocks noGrp="1"/>
          </p:cNvSpPr>
          <p:nvPr>
            <p:ph idx="11"/>
          </p:nvPr>
        </p:nvSpPr>
        <p:spPr>
          <a:xfrm>
            <a:off x="343954" y="932082"/>
            <a:ext cx="7106978" cy="553248"/>
          </a:xfrm>
        </p:spPr>
        <p:txBody>
          <a:bodyPr>
            <a:noAutofit/>
          </a:bodyPr>
          <a:lstStyle/>
          <a:p>
            <a:r>
              <a:rPr lang="en-US" sz="3500" dirty="0">
                <a:latin typeface="Dimbo" panose="020B0603010101010101" pitchFamily="34" charset="0"/>
              </a:rPr>
              <a:t>Some Specifics about Stereotypes</a:t>
            </a:r>
          </a:p>
        </p:txBody>
      </p:sp>
      <p:graphicFrame>
        <p:nvGraphicFramePr>
          <p:cNvPr id="5" name="Table 4"/>
          <p:cNvGraphicFramePr>
            <a:graphicFrameLocks noGrp="1"/>
          </p:cNvGraphicFramePr>
          <p:nvPr/>
        </p:nvGraphicFramePr>
        <p:xfrm>
          <a:off x="401149" y="1876270"/>
          <a:ext cx="8333995" cy="1670804"/>
        </p:xfrm>
        <a:graphic>
          <a:graphicData uri="http://schemas.openxmlformats.org/drawingml/2006/table">
            <a:tbl>
              <a:tblPr/>
              <a:tblGrid>
                <a:gridCol w="1666799">
                  <a:extLst>
                    <a:ext uri="{9D8B030D-6E8A-4147-A177-3AD203B41FA5}">
                      <a16:colId xmlns:a16="http://schemas.microsoft.com/office/drawing/2014/main" val="20001"/>
                    </a:ext>
                  </a:extLst>
                </a:gridCol>
                <a:gridCol w="1666799">
                  <a:extLst>
                    <a:ext uri="{9D8B030D-6E8A-4147-A177-3AD203B41FA5}">
                      <a16:colId xmlns:a16="http://schemas.microsoft.com/office/drawing/2014/main" val="20002"/>
                    </a:ext>
                  </a:extLst>
                </a:gridCol>
                <a:gridCol w="1666799">
                  <a:extLst>
                    <a:ext uri="{9D8B030D-6E8A-4147-A177-3AD203B41FA5}">
                      <a16:colId xmlns:a16="http://schemas.microsoft.com/office/drawing/2014/main" val="20003"/>
                    </a:ext>
                  </a:extLst>
                </a:gridCol>
                <a:gridCol w="1666799">
                  <a:extLst>
                    <a:ext uri="{9D8B030D-6E8A-4147-A177-3AD203B41FA5}">
                      <a16:colId xmlns:a16="http://schemas.microsoft.com/office/drawing/2014/main" val="20004"/>
                    </a:ext>
                  </a:extLst>
                </a:gridCol>
                <a:gridCol w="1666799">
                  <a:extLst>
                    <a:ext uri="{9D8B030D-6E8A-4147-A177-3AD203B41FA5}">
                      <a16:colId xmlns:a16="http://schemas.microsoft.com/office/drawing/2014/main" val="20005"/>
                    </a:ext>
                  </a:extLst>
                </a:gridCol>
              </a:tblGrid>
              <a:tr h="205489">
                <a:tc>
                  <a:txBody>
                    <a:bodyPr/>
                    <a:lstStyle/>
                    <a:p>
                      <a:pPr algn="ctr" fontAlgn="base"/>
                      <a:r>
                        <a:rPr lang="en-US" sz="1800" b="1" dirty="0">
                          <a:effectLst/>
                          <a:latin typeface="+mn-lt"/>
                          <a:ea typeface="HGHeiseiMinchotaiW3" panose="02020409000000000000" pitchFamily="17" charset="-128"/>
                        </a:rPr>
                        <a:t>1922–1945</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1946–1964</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1965–1980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1981–2000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1995–2018</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9237">
                <a:tc>
                  <a:txBody>
                    <a:bodyPr/>
                    <a:lstStyle/>
                    <a:p>
                      <a:pPr fontAlgn="base">
                        <a:buFont typeface="Arial"/>
                        <a:buChar char="•"/>
                      </a:pPr>
                      <a:r>
                        <a:rPr lang="en-US" sz="1800" dirty="0">
                          <a:effectLst/>
                          <a:latin typeface="+mn-lt"/>
                          <a:ea typeface="HGHeiseiMinchotaiW3" panose="02020409000000000000" pitchFamily="17" charset="-128"/>
                        </a:rPr>
                        <a:t>Old-fashioned</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Practical</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Rule followers</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buFont typeface="Arial"/>
                        <a:buChar char="•"/>
                      </a:pPr>
                      <a:r>
                        <a:rPr lang="en-US" sz="1800" dirty="0">
                          <a:effectLst/>
                          <a:latin typeface="+mn-lt"/>
                          <a:ea typeface="HGHeiseiMinchotaiW3" panose="02020409000000000000" pitchFamily="17" charset="-128"/>
                        </a:rPr>
                        <a:t>Ambitious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Optimistic</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Wealthy</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buFont typeface="Arial"/>
                        <a:buChar char="•"/>
                      </a:pPr>
                      <a:r>
                        <a:rPr lang="en-US" sz="1800" dirty="0">
                          <a:effectLst/>
                          <a:latin typeface="+mn-lt"/>
                          <a:ea typeface="HGHeiseiMinchotaiW3" panose="02020409000000000000" pitchFamily="17" charset="-128"/>
                        </a:rPr>
                        <a:t>Selfish</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Risk takers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Cynical</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buFont typeface="Arial"/>
                        <a:buChar char="•"/>
                      </a:pPr>
                      <a:r>
                        <a:rPr lang="en-US" sz="1800" dirty="0">
                          <a:effectLst/>
                          <a:latin typeface="+mn-lt"/>
                          <a:ea typeface="HGHeiseiMinchotaiW3" panose="02020409000000000000" pitchFamily="17" charset="-128"/>
                        </a:rPr>
                        <a:t>Job hoppers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Tech-dependent</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Work to live</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buFont typeface="Arial"/>
                        <a:buChar char="•"/>
                      </a:pPr>
                      <a:r>
                        <a:rPr lang="en-US" sz="1800" dirty="0">
                          <a:effectLst/>
                          <a:latin typeface="+mn-lt"/>
                          <a:ea typeface="HGHeiseiMinchotaiW3" panose="02020409000000000000" pitchFamily="17" charset="-128"/>
                        </a:rPr>
                        <a:t>Constantly connected</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Apathetic</a:t>
                      </a:r>
                    </a:p>
                    <a:p>
                      <a:pPr fontAlgn="base">
                        <a:buFont typeface="Arial"/>
                        <a:buChar char="•"/>
                      </a:pPr>
                      <a:r>
                        <a:rPr lang="en-US" sz="1800" dirty="0">
                          <a:effectLst/>
                          <a:latin typeface="+mn-lt"/>
                          <a:ea typeface="HGHeiseiMinchotaiW3" panose="02020409000000000000" pitchFamily="17" charset="-128"/>
                        </a:rPr>
                        <a:t>Multitaskers</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186326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13</a:t>
            </a:fld>
            <a:endParaRPr lang="en-US"/>
          </a:p>
        </p:txBody>
      </p:sp>
      <p:sp>
        <p:nvSpPr>
          <p:cNvPr id="7" name="Content Placeholder 6"/>
          <p:cNvSpPr>
            <a:spLocks noGrp="1"/>
          </p:cNvSpPr>
          <p:nvPr>
            <p:ph idx="1"/>
          </p:nvPr>
        </p:nvSpPr>
        <p:spPr>
          <a:xfrm>
            <a:off x="950387" y="2157897"/>
            <a:ext cx="7839652" cy="1418046"/>
          </a:xfrm>
        </p:spPr>
        <p:txBody>
          <a:bodyPr/>
          <a:lstStyle/>
          <a:p>
            <a:pPr lvl="0"/>
            <a:endParaRPr lang="en-US" dirty="0"/>
          </a:p>
          <a:p>
            <a:endParaRPr lang="en-US" dirty="0"/>
          </a:p>
        </p:txBody>
      </p:sp>
      <p:sp>
        <p:nvSpPr>
          <p:cNvPr id="8" name="Content Placeholder 7"/>
          <p:cNvSpPr>
            <a:spLocks noGrp="1"/>
          </p:cNvSpPr>
          <p:nvPr>
            <p:ph idx="11"/>
          </p:nvPr>
        </p:nvSpPr>
        <p:spPr>
          <a:xfrm>
            <a:off x="286803" y="559287"/>
            <a:ext cx="7878503" cy="553248"/>
          </a:xfrm>
        </p:spPr>
        <p:txBody>
          <a:bodyPr>
            <a:noAutofit/>
          </a:bodyPr>
          <a:lstStyle/>
          <a:p>
            <a:r>
              <a:rPr lang="en-US" sz="3500" dirty="0">
                <a:latin typeface="Dimbo" panose="020B0603010101010101" pitchFamily="34" charset="0"/>
              </a:rPr>
              <a:t>Some Specifics about Core Values </a:t>
            </a:r>
          </a:p>
        </p:txBody>
      </p:sp>
      <p:graphicFrame>
        <p:nvGraphicFramePr>
          <p:cNvPr id="5" name="Table 4"/>
          <p:cNvGraphicFramePr>
            <a:graphicFrameLocks noGrp="1"/>
          </p:cNvGraphicFramePr>
          <p:nvPr/>
        </p:nvGraphicFramePr>
        <p:xfrm>
          <a:off x="465442" y="1460989"/>
          <a:ext cx="8205410" cy="2493764"/>
        </p:xfrm>
        <a:graphic>
          <a:graphicData uri="http://schemas.openxmlformats.org/drawingml/2006/table">
            <a:tbl>
              <a:tblPr/>
              <a:tblGrid>
                <a:gridCol w="1641082">
                  <a:extLst>
                    <a:ext uri="{9D8B030D-6E8A-4147-A177-3AD203B41FA5}">
                      <a16:colId xmlns:a16="http://schemas.microsoft.com/office/drawing/2014/main" val="20001"/>
                    </a:ext>
                  </a:extLst>
                </a:gridCol>
                <a:gridCol w="1641082">
                  <a:extLst>
                    <a:ext uri="{9D8B030D-6E8A-4147-A177-3AD203B41FA5}">
                      <a16:colId xmlns:a16="http://schemas.microsoft.com/office/drawing/2014/main" val="20002"/>
                    </a:ext>
                  </a:extLst>
                </a:gridCol>
                <a:gridCol w="1641082">
                  <a:extLst>
                    <a:ext uri="{9D8B030D-6E8A-4147-A177-3AD203B41FA5}">
                      <a16:colId xmlns:a16="http://schemas.microsoft.com/office/drawing/2014/main" val="20003"/>
                    </a:ext>
                  </a:extLst>
                </a:gridCol>
                <a:gridCol w="1641082">
                  <a:extLst>
                    <a:ext uri="{9D8B030D-6E8A-4147-A177-3AD203B41FA5}">
                      <a16:colId xmlns:a16="http://schemas.microsoft.com/office/drawing/2014/main" val="20004"/>
                    </a:ext>
                  </a:extLst>
                </a:gridCol>
                <a:gridCol w="1641082">
                  <a:extLst>
                    <a:ext uri="{9D8B030D-6E8A-4147-A177-3AD203B41FA5}">
                      <a16:colId xmlns:a16="http://schemas.microsoft.com/office/drawing/2014/main" val="20005"/>
                    </a:ext>
                  </a:extLst>
                </a:gridCol>
              </a:tblGrid>
              <a:tr h="205489">
                <a:tc>
                  <a:txBody>
                    <a:bodyPr/>
                    <a:lstStyle/>
                    <a:p>
                      <a:pPr algn="ctr" fontAlgn="base"/>
                      <a:r>
                        <a:rPr lang="en-US" sz="1800" b="1" dirty="0">
                          <a:effectLst/>
                          <a:latin typeface="+mn-lt"/>
                          <a:ea typeface="HGHeiseiMinchotaiW3" panose="02020409000000000000" pitchFamily="17" charset="-128"/>
                        </a:rPr>
                        <a:t>1922–1945</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1946–1964</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1965–1980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1981–2000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1995–2018</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8122">
                <a:tc>
                  <a:txBody>
                    <a:bodyPr/>
                    <a:lstStyle/>
                    <a:p>
                      <a:pPr fontAlgn="base">
                        <a:buFont typeface="Arial"/>
                        <a:buChar char="•"/>
                      </a:pPr>
                      <a:r>
                        <a:rPr lang="en-US" sz="1800" dirty="0">
                          <a:effectLst/>
                          <a:latin typeface="+mn-lt"/>
                          <a:ea typeface="HGHeiseiMinchotaiW3" panose="02020409000000000000" pitchFamily="17" charset="-128"/>
                        </a:rPr>
                        <a:t>Respect for authority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Conformity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Dutiful</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Custom</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Optimism</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Tolerance</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Workaholism</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Stimulation</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Stimulation</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Self-reliance</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Informality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Skepticism</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Realism</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Self-direction</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Goal-focused</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Purpose</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Uniqueness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Authenticity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Creativity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Shareability</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838620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14</a:t>
            </a:fld>
            <a:endParaRPr lang="en-US"/>
          </a:p>
        </p:txBody>
      </p:sp>
      <p:sp>
        <p:nvSpPr>
          <p:cNvPr id="7" name="Content Placeholder 6"/>
          <p:cNvSpPr>
            <a:spLocks noGrp="1"/>
          </p:cNvSpPr>
          <p:nvPr>
            <p:ph idx="1"/>
          </p:nvPr>
        </p:nvSpPr>
        <p:spPr>
          <a:xfrm>
            <a:off x="950387" y="2157897"/>
            <a:ext cx="7839652" cy="1418046"/>
          </a:xfrm>
        </p:spPr>
        <p:txBody>
          <a:bodyPr/>
          <a:lstStyle/>
          <a:p>
            <a:pPr lvl="0"/>
            <a:endParaRPr lang="en-US" dirty="0"/>
          </a:p>
          <a:p>
            <a:endParaRPr lang="en-US" dirty="0"/>
          </a:p>
        </p:txBody>
      </p:sp>
      <p:sp>
        <p:nvSpPr>
          <p:cNvPr id="8" name="Content Placeholder 7"/>
          <p:cNvSpPr>
            <a:spLocks noGrp="1"/>
          </p:cNvSpPr>
          <p:nvPr>
            <p:ph idx="11"/>
          </p:nvPr>
        </p:nvSpPr>
        <p:spPr>
          <a:xfrm>
            <a:off x="301091" y="426746"/>
            <a:ext cx="6971247" cy="553248"/>
          </a:xfrm>
        </p:spPr>
        <p:txBody>
          <a:bodyPr>
            <a:noAutofit/>
          </a:bodyPr>
          <a:lstStyle/>
          <a:p>
            <a:r>
              <a:rPr lang="en-US" sz="3500" dirty="0">
                <a:latin typeface="Dimbo" panose="020B0603010101010101" pitchFamily="34" charset="0"/>
              </a:rPr>
              <a:t>Some Specifics about Work Ethic</a:t>
            </a:r>
          </a:p>
        </p:txBody>
      </p:sp>
      <p:graphicFrame>
        <p:nvGraphicFramePr>
          <p:cNvPr id="5" name="Table 4"/>
          <p:cNvGraphicFramePr>
            <a:graphicFrameLocks noGrp="1"/>
          </p:cNvGraphicFramePr>
          <p:nvPr/>
        </p:nvGraphicFramePr>
        <p:xfrm>
          <a:off x="581402" y="1356499"/>
          <a:ext cx="8126830" cy="2219444"/>
        </p:xfrm>
        <a:graphic>
          <a:graphicData uri="http://schemas.openxmlformats.org/drawingml/2006/table">
            <a:tbl>
              <a:tblPr/>
              <a:tblGrid>
                <a:gridCol w="1625366">
                  <a:extLst>
                    <a:ext uri="{9D8B030D-6E8A-4147-A177-3AD203B41FA5}">
                      <a16:colId xmlns:a16="http://schemas.microsoft.com/office/drawing/2014/main" val="20001"/>
                    </a:ext>
                  </a:extLst>
                </a:gridCol>
                <a:gridCol w="1625366">
                  <a:extLst>
                    <a:ext uri="{9D8B030D-6E8A-4147-A177-3AD203B41FA5}">
                      <a16:colId xmlns:a16="http://schemas.microsoft.com/office/drawing/2014/main" val="20002"/>
                    </a:ext>
                  </a:extLst>
                </a:gridCol>
                <a:gridCol w="1625366">
                  <a:extLst>
                    <a:ext uri="{9D8B030D-6E8A-4147-A177-3AD203B41FA5}">
                      <a16:colId xmlns:a16="http://schemas.microsoft.com/office/drawing/2014/main" val="20003"/>
                    </a:ext>
                  </a:extLst>
                </a:gridCol>
                <a:gridCol w="1625366">
                  <a:extLst>
                    <a:ext uri="{9D8B030D-6E8A-4147-A177-3AD203B41FA5}">
                      <a16:colId xmlns:a16="http://schemas.microsoft.com/office/drawing/2014/main" val="20004"/>
                    </a:ext>
                  </a:extLst>
                </a:gridCol>
                <a:gridCol w="1625366">
                  <a:extLst>
                    <a:ext uri="{9D8B030D-6E8A-4147-A177-3AD203B41FA5}">
                      <a16:colId xmlns:a16="http://schemas.microsoft.com/office/drawing/2014/main" val="20005"/>
                    </a:ext>
                  </a:extLst>
                </a:gridCol>
              </a:tblGrid>
              <a:tr h="205489">
                <a:tc>
                  <a:txBody>
                    <a:bodyPr/>
                    <a:lstStyle/>
                    <a:p>
                      <a:pPr algn="ctr" fontAlgn="base"/>
                      <a:r>
                        <a:rPr lang="en-US" sz="1800" b="1" dirty="0">
                          <a:effectLst/>
                          <a:latin typeface="+mn-lt"/>
                          <a:ea typeface="HGHeiseiMinchotaiW3" panose="02020409000000000000" pitchFamily="17" charset="-128"/>
                        </a:rPr>
                        <a:t>1922–1945</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1946–1964</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1965–1980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1981–2000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1995–2018</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8122">
                <a:tc>
                  <a:txBody>
                    <a:bodyPr/>
                    <a:lstStyle/>
                    <a:p>
                      <a:pPr fontAlgn="base">
                        <a:buFont typeface="Arial"/>
                        <a:buChar char="•"/>
                      </a:pPr>
                      <a:r>
                        <a:rPr lang="en-US" sz="1800" dirty="0">
                          <a:effectLst/>
                          <a:latin typeface="+mn-lt"/>
                          <a:ea typeface="HGHeiseiMinchotaiW3" panose="02020409000000000000" pitchFamily="17" charset="-128"/>
                        </a:rPr>
                        <a:t>Discipline</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Hard work</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Loyalty</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Questions authority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Self-centered</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Crusading causes</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Task-oriented</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Self-reliant</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Work-life balance</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Multitasking</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"What's next?“</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Eagerness</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Flexibility</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Self-reliant</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Personal freedom</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306095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15</a:t>
            </a:fld>
            <a:endParaRPr lang="en-US"/>
          </a:p>
        </p:txBody>
      </p:sp>
      <p:sp>
        <p:nvSpPr>
          <p:cNvPr id="7" name="Content Placeholder 6"/>
          <p:cNvSpPr>
            <a:spLocks noGrp="1"/>
          </p:cNvSpPr>
          <p:nvPr>
            <p:ph idx="1"/>
          </p:nvPr>
        </p:nvSpPr>
        <p:spPr>
          <a:xfrm>
            <a:off x="950387" y="2157897"/>
            <a:ext cx="7839652" cy="1418046"/>
          </a:xfrm>
        </p:spPr>
        <p:txBody>
          <a:bodyPr/>
          <a:lstStyle/>
          <a:p>
            <a:pPr lvl="0"/>
            <a:endParaRPr lang="en-US" dirty="0"/>
          </a:p>
          <a:p>
            <a:endParaRPr lang="en-US" dirty="0"/>
          </a:p>
        </p:txBody>
      </p:sp>
      <p:sp>
        <p:nvSpPr>
          <p:cNvPr id="8" name="Content Placeholder 7"/>
          <p:cNvSpPr>
            <a:spLocks noGrp="1"/>
          </p:cNvSpPr>
          <p:nvPr>
            <p:ph idx="11"/>
          </p:nvPr>
        </p:nvSpPr>
        <p:spPr>
          <a:xfrm>
            <a:off x="229653" y="575014"/>
            <a:ext cx="7585609" cy="553248"/>
          </a:xfrm>
        </p:spPr>
        <p:txBody>
          <a:bodyPr>
            <a:noAutofit/>
          </a:bodyPr>
          <a:lstStyle/>
          <a:p>
            <a:r>
              <a:rPr lang="en-US" sz="3500" dirty="0">
                <a:latin typeface="Dimbo" panose="020B0603010101010101" pitchFamily="34" charset="0"/>
              </a:rPr>
              <a:t>Some Specifics about Communication Styles</a:t>
            </a:r>
          </a:p>
        </p:txBody>
      </p:sp>
      <p:graphicFrame>
        <p:nvGraphicFramePr>
          <p:cNvPr id="5" name="Table 4"/>
          <p:cNvGraphicFramePr>
            <a:graphicFrameLocks noGrp="1"/>
          </p:cNvGraphicFramePr>
          <p:nvPr/>
        </p:nvGraphicFramePr>
        <p:xfrm>
          <a:off x="353961" y="1553373"/>
          <a:ext cx="8205410" cy="1396484"/>
        </p:xfrm>
        <a:graphic>
          <a:graphicData uri="http://schemas.openxmlformats.org/drawingml/2006/table">
            <a:tbl>
              <a:tblPr/>
              <a:tblGrid>
                <a:gridCol w="1641082">
                  <a:extLst>
                    <a:ext uri="{9D8B030D-6E8A-4147-A177-3AD203B41FA5}">
                      <a16:colId xmlns:a16="http://schemas.microsoft.com/office/drawing/2014/main" val="20001"/>
                    </a:ext>
                  </a:extLst>
                </a:gridCol>
                <a:gridCol w="1641082">
                  <a:extLst>
                    <a:ext uri="{9D8B030D-6E8A-4147-A177-3AD203B41FA5}">
                      <a16:colId xmlns:a16="http://schemas.microsoft.com/office/drawing/2014/main" val="20002"/>
                    </a:ext>
                  </a:extLst>
                </a:gridCol>
                <a:gridCol w="1641082">
                  <a:extLst>
                    <a:ext uri="{9D8B030D-6E8A-4147-A177-3AD203B41FA5}">
                      <a16:colId xmlns:a16="http://schemas.microsoft.com/office/drawing/2014/main" val="20003"/>
                    </a:ext>
                  </a:extLst>
                </a:gridCol>
                <a:gridCol w="1641082">
                  <a:extLst>
                    <a:ext uri="{9D8B030D-6E8A-4147-A177-3AD203B41FA5}">
                      <a16:colId xmlns:a16="http://schemas.microsoft.com/office/drawing/2014/main" val="20004"/>
                    </a:ext>
                  </a:extLst>
                </a:gridCol>
                <a:gridCol w="1641082">
                  <a:extLst>
                    <a:ext uri="{9D8B030D-6E8A-4147-A177-3AD203B41FA5}">
                      <a16:colId xmlns:a16="http://schemas.microsoft.com/office/drawing/2014/main" val="20005"/>
                    </a:ext>
                  </a:extLst>
                </a:gridCol>
              </a:tblGrid>
              <a:tr h="205489">
                <a:tc>
                  <a:txBody>
                    <a:bodyPr/>
                    <a:lstStyle/>
                    <a:p>
                      <a:pPr algn="ctr" fontAlgn="base"/>
                      <a:r>
                        <a:rPr lang="en-US" sz="1800" b="1" dirty="0">
                          <a:effectLst/>
                          <a:latin typeface="+mn-lt"/>
                          <a:ea typeface="HGHeiseiMinchotaiW3" panose="02020409000000000000" pitchFamily="17" charset="-128"/>
                        </a:rPr>
                        <a:t>1922–1945</a:t>
                      </a:r>
                    </a:p>
                  </a:txBody>
                  <a:tcPr marL="6221" marR="6221" marT="6221" marB="6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1946–1964</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1965–1980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1981–2000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1995–2018</a:t>
                      </a:r>
                    </a:p>
                  </a:txBody>
                  <a:tcPr marL="6221" marR="6221" marT="6221" marB="6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6806">
                <a:tc>
                  <a:txBody>
                    <a:bodyPr/>
                    <a:lstStyle/>
                    <a:p>
                      <a:pPr fontAlgn="base">
                        <a:buFont typeface="Arial"/>
                        <a:buChar char="•"/>
                      </a:pPr>
                      <a:r>
                        <a:rPr lang="en-US" sz="1800" dirty="0">
                          <a:effectLst/>
                          <a:latin typeface="+mn-lt"/>
                          <a:ea typeface="HGHeiseiMinchotaiW3" panose="02020409000000000000" pitchFamily="17" charset="-128"/>
                        </a:rPr>
                        <a:t>Written</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Formal</a:t>
                      </a:r>
                    </a:p>
                  </a:txBody>
                  <a:tcPr marL="6221" marR="6221" marT="6221" marB="6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One-on-one</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Telephone</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Direct</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Email</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Text messaging</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Social media</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Digital natives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Hand-held devices</a:t>
                      </a:r>
                    </a:p>
                  </a:txBody>
                  <a:tcPr marL="6221" marR="6221" marT="6221" marB="6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1820163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16</a:t>
            </a:fld>
            <a:endParaRPr lang="en-US"/>
          </a:p>
        </p:txBody>
      </p:sp>
      <p:sp>
        <p:nvSpPr>
          <p:cNvPr id="8" name="Content Placeholder 7"/>
          <p:cNvSpPr>
            <a:spLocks noGrp="1"/>
          </p:cNvSpPr>
          <p:nvPr>
            <p:ph idx="11"/>
          </p:nvPr>
        </p:nvSpPr>
        <p:spPr>
          <a:xfrm>
            <a:off x="236797" y="420684"/>
            <a:ext cx="6349740" cy="553248"/>
          </a:xfrm>
        </p:spPr>
        <p:txBody>
          <a:bodyPr>
            <a:noAutofit/>
          </a:bodyPr>
          <a:lstStyle/>
          <a:p>
            <a:r>
              <a:rPr lang="en-US" sz="3500" dirty="0">
                <a:latin typeface="Dimbo" panose="020B0603010101010101" pitchFamily="34" charset="0"/>
              </a:rPr>
              <a:t>Some Specifics about Feedback</a:t>
            </a:r>
          </a:p>
        </p:txBody>
      </p:sp>
      <p:graphicFrame>
        <p:nvGraphicFramePr>
          <p:cNvPr id="5" name="Table 4"/>
          <p:cNvGraphicFramePr>
            <a:graphicFrameLocks noGrp="1"/>
          </p:cNvGraphicFramePr>
          <p:nvPr/>
        </p:nvGraphicFramePr>
        <p:xfrm>
          <a:off x="302797" y="1319058"/>
          <a:ext cx="8319710" cy="1670804"/>
        </p:xfrm>
        <a:graphic>
          <a:graphicData uri="http://schemas.openxmlformats.org/drawingml/2006/table">
            <a:tbl>
              <a:tblPr/>
              <a:tblGrid>
                <a:gridCol w="1663942">
                  <a:extLst>
                    <a:ext uri="{9D8B030D-6E8A-4147-A177-3AD203B41FA5}">
                      <a16:colId xmlns:a16="http://schemas.microsoft.com/office/drawing/2014/main" val="20001"/>
                    </a:ext>
                  </a:extLst>
                </a:gridCol>
                <a:gridCol w="1663942">
                  <a:extLst>
                    <a:ext uri="{9D8B030D-6E8A-4147-A177-3AD203B41FA5}">
                      <a16:colId xmlns:a16="http://schemas.microsoft.com/office/drawing/2014/main" val="20002"/>
                    </a:ext>
                  </a:extLst>
                </a:gridCol>
                <a:gridCol w="1663942">
                  <a:extLst>
                    <a:ext uri="{9D8B030D-6E8A-4147-A177-3AD203B41FA5}">
                      <a16:colId xmlns:a16="http://schemas.microsoft.com/office/drawing/2014/main" val="20003"/>
                    </a:ext>
                  </a:extLst>
                </a:gridCol>
                <a:gridCol w="1663942">
                  <a:extLst>
                    <a:ext uri="{9D8B030D-6E8A-4147-A177-3AD203B41FA5}">
                      <a16:colId xmlns:a16="http://schemas.microsoft.com/office/drawing/2014/main" val="20004"/>
                    </a:ext>
                  </a:extLst>
                </a:gridCol>
                <a:gridCol w="1663942">
                  <a:extLst>
                    <a:ext uri="{9D8B030D-6E8A-4147-A177-3AD203B41FA5}">
                      <a16:colId xmlns:a16="http://schemas.microsoft.com/office/drawing/2014/main" val="20005"/>
                    </a:ext>
                  </a:extLst>
                </a:gridCol>
              </a:tblGrid>
              <a:tr h="205489">
                <a:tc>
                  <a:txBody>
                    <a:bodyPr/>
                    <a:lstStyle/>
                    <a:p>
                      <a:pPr algn="ctr" fontAlgn="base"/>
                      <a:r>
                        <a:rPr lang="en-US" sz="1800" b="1" dirty="0">
                          <a:effectLst/>
                          <a:latin typeface="+mn-lt"/>
                          <a:ea typeface="HGHeiseiMinchotaiW3" panose="02020409000000000000" pitchFamily="17" charset="-128"/>
                        </a:rPr>
                        <a:t>1922–1945</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1946–1964</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1965–1980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1981–2000</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US" sz="1800" b="1" dirty="0">
                          <a:effectLst/>
                          <a:latin typeface="+mn-lt"/>
                          <a:ea typeface="HGHeiseiMinchotaiW3" panose="02020409000000000000" pitchFamily="17" charset="-128"/>
                        </a:rPr>
                        <a:t>1995–2018</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38561">
                <a:tc>
                  <a:txBody>
                    <a:bodyPr/>
                    <a:lstStyle/>
                    <a:p>
                      <a:pPr fontAlgn="base">
                        <a:buFont typeface="Arial"/>
                        <a:buChar char="•"/>
                      </a:pPr>
                      <a:r>
                        <a:rPr lang="en-US" sz="1800" dirty="0">
                          <a:effectLst/>
                          <a:latin typeface="+mn-lt"/>
                          <a:ea typeface="HGHeiseiMinchotaiW3" panose="02020409000000000000" pitchFamily="17" charset="-128"/>
                        </a:rPr>
                        <a:t>No news is good news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Take pride in a job well done</a:t>
                      </a:r>
                    </a:p>
                  </a:txBody>
                  <a:tcPr marL="6221" marR="6221" marT="6221" marB="6221" anchor="ctr">
                    <a:lnL w="762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Not keen on feedback</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Direct </a:t>
                      </a:r>
                    </a:p>
                    <a:p>
                      <a:pPr fontAlgn="base">
                        <a:buFont typeface="Arial"/>
                        <a:buNone/>
                      </a:pPr>
                      <a:r>
                        <a:rPr lang="en-US" sz="1800" dirty="0">
                          <a:effectLst/>
                          <a:latin typeface="+mn-lt"/>
                          <a:ea typeface="HGHeiseiMinchotaiW3" panose="02020409000000000000" pitchFamily="17" charset="-128"/>
                        </a:rPr>
                        <a:t> "How am I doing?"</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Require lots</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Instantaneous</a:t>
                      </a:r>
                    </a:p>
                  </a:txBody>
                  <a:tcPr marL="6221" marR="6221" marT="6221" marB="6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fontAlgn="base">
                        <a:buFont typeface="Arial"/>
                        <a:buChar char="•"/>
                      </a:pPr>
                      <a:r>
                        <a:rPr lang="en-US" sz="1800" dirty="0">
                          <a:effectLst/>
                          <a:latin typeface="+mn-lt"/>
                          <a:ea typeface="HGHeiseiMinchotaiW3" panose="02020409000000000000" pitchFamily="17" charset="-128"/>
                        </a:rPr>
                        <a:t>Bite-sized</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Immediate</a:t>
                      </a:r>
                    </a:p>
                    <a:p>
                      <a:pPr fontAlgn="base">
                        <a:buFont typeface="Arial"/>
                        <a:buChar char="•"/>
                      </a:pPr>
                      <a:endParaRPr lang="en-US" sz="1800" dirty="0">
                        <a:effectLst/>
                        <a:latin typeface="+mn-lt"/>
                        <a:ea typeface="HGHeiseiMinchotaiW3" panose="02020409000000000000" pitchFamily="17" charset="-128"/>
                      </a:endParaRPr>
                    </a:p>
                    <a:p>
                      <a:pPr fontAlgn="base">
                        <a:buFont typeface="Arial"/>
                        <a:buChar char="•"/>
                      </a:pPr>
                      <a:r>
                        <a:rPr lang="en-US" sz="1800" dirty="0">
                          <a:effectLst/>
                          <a:latin typeface="+mn-lt"/>
                          <a:ea typeface="HGHeiseiMinchotaiW3" panose="02020409000000000000" pitchFamily="17" charset="-128"/>
                        </a:rPr>
                        <a:t>Real-time</a:t>
                      </a:r>
                    </a:p>
                  </a:txBody>
                  <a:tcPr marL="6221" marR="6221" marT="6221" marB="6221" anchor="ctr">
                    <a:lnL w="12700" cap="flat" cmpd="sng" algn="ctr">
                      <a:solidFill>
                        <a:schemeClr val="tx1"/>
                      </a:solidFill>
                      <a:prstDash val="solid"/>
                      <a:round/>
                      <a:headEnd type="none" w="med" len="med"/>
                      <a:tailEnd type="none" w="med" len="med"/>
                    </a:lnL>
                    <a:lnR w="762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035987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4381" y="391213"/>
            <a:ext cx="7772400" cy="736168"/>
          </a:xfrm>
        </p:spPr>
        <p:txBody>
          <a:bodyPr/>
          <a:lstStyle/>
          <a:p>
            <a:pPr algn="l"/>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21 Questions</a:t>
            </a:r>
            <a:br>
              <a:rPr lang="en-US" sz="5400" b="0" dirty="0">
                <a:solidFill>
                  <a:srgbClr val="002060"/>
                </a:solidFill>
                <a:latin typeface="Dimbo" panose="020B0603010101010101" pitchFamily="34" charset="0"/>
              </a:rPr>
            </a:br>
            <a:endParaRPr lang="en-US" sz="5400" b="0" dirty="0">
              <a:solidFill>
                <a:srgbClr val="002060"/>
              </a:solidFill>
              <a:latin typeface="Dimbo" panose="020B0603010101010101" pitchFamily="34" charset="0"/>
            </a:endParaRPr>
          </a:p>
        </p:txBody>
      </p:sp>
      <p:sp>
        <p:nvSpPr>
          <p:cNvPr id="4" name="Slide Number Placeholder 3"/>
          <p:cNvSpPr>
            <a:spLocks noGrp="1"/>
          </p:cNvSpPr>
          <p:nvPr>
            <p:ph type="sldNum" sz="quarter" idx="10"/>
          </p:nvPr>
        </p:nvSpPr>
        <p:spPr/>
        <p:txBody>
          <a:bodyPr/>
          <a:lstStyle/>
          <a:p>
            <a:fld id="{23131D21-4A4F-034C-896A-AD009F94F6BB}" type="slidenum">
              <a:rPr lang="en-US" smtClean="0"/>
              <a:t>17</a:t>
            </a:fld>
            <a:endParaRPr lang="en-US"/>
          </a:p>
        </p:txBody>
      </p:sp>
      <p:sp>
        <p:nvSpPr>
          <p:cNvPr id="7" name="Title 5">
            <a:extLst>
              <a:ext uri="{FF2B5EF4-FFF2-40B4-BE49-F238E27FC236}">
                <a16:creationId xmlns:a16="http://schemas.microsoft.com/office/drawing/2014/main" id="{43D25E1F-62EC-4116-A566-17735357BD8A}"/>
              </a:ext>
            </a:extLst>
          </p:cNvPr>
          <p:cNvSpPr txBox="1">
            <a:spLocks/>
          </p:cNvSpPr>
          <p:nvPr/>
        </p:nvSpPr>
        <p:spPr bwMode="auto">
          <a:xfrm>
            <a:off x="524381" y="1408465"/>
            <a:ext cx="3474182" cy="3192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a:r>
              <a:rPr lang="en-US" sz="2500" b="0" kern="0" dirty="0">
                <a:solidFill>
                  <a:srgbClr val="002060"/>
                </a:solidFill>
                <a:latin typeface="Dimbo" panose="020B0603010101010101" pitchFamily="34" charset="0"/>
              </a:rPr>
              <a:t>Chocolate or Vanilla</a:t>
            </a:r>
          </a:p>
          <a:p>
            <a:pPr algn="l"/>
            <a:r>
              <a:rPr lang="en-US" sz="2500" b="0" kern="0" dirty="0">
                <a:solidFill>
                  <a:srgbClr val="002060"/>
                </a:solidFill>
                <a:latin typeface="Dimbo" panose="020B0603010101010101" pitchFamily="34" charset="0"/>
              </a:rPr>
              <a:t>Mountains or Beach</a:t>
            </a:r>
          </a:p>
          <a:p>
            <a:pPr algn="l"/>
            <a:r>
              <a:rPr lang="en-US" sz="2500" b="0" kern="0" dirty="0">
                <a:solidFill>
                  <a:srgbClr val="002060"/>
                </a:solidFill>
                <a:latin typeface="Dimbo" panose="020B0603010101010101" pitchFamily="34" charset="0"/>
              </a:rPr>
              <a:t>Day time or Night time</a:t>
            </a:r>
          </a:p>
          <a:p>
            <a:pPr algn="l"/>
            <a:r>
              <a:rPr lang="en-US" sz="2500" b="0" kern="0" dirty="0">
                <a:solidFill>
                  <a:srgbClr val="002060"/>
                </a:solidFill>
                <a:latin typeface="Dimbo" panose="020B0603010101010101" pitchFamily="34" charset="0"/>
              </a:rPr>
              <a:t>Summer or Winter</a:t>
            </a:r>
          </a:p>
          <a:p>
            <a:pPr algn="l"/>
            <a:r>
              <a:rPr lang="en-US" sz="2500" b="0" kern="0" dirty="0">
                <a:solidFill>
                  <a:srgbClr val="002060"/>
                </a:solidFill>
                <a:latin typeface="Dimbo" panose="020B0603010101010101" pitchFamily="34" charset="0"/>
              </a:rPr>
              <a:t>Dog or Cat</a:t>
            </a:r>
          </a:p>
          <a:p>
            <a:pPr algn="l"/>
            <a:r>
              <a:rPr lang="en-US" sz="2500" b="0" kern="0" dirty="0">
                <a:solidFill>
                  <a:srgbClr val="002060"/>
                </a:solidFill>
                <a:latin typeface="Dimbo" panose="020B0603010101010101" pitchFamily="34" charset="0"/>
              </a:rPr>
              <a:t>Coffee or Coke</a:t>
            </a:r>
          </a:p>
          <a:p>
            <a:pPr algn="l"/>
            <a:r>
              <a:rPr lang="en-US" sz="2500" b="0" kern="0" dirty="0">
                <a:solidFill>
                  <a:srgbClr val="002060"/>
                </a:solidFill>
                <a:latin typeface="Dimbo" panose="020B0603010101010101" pitchFamily="34" charset="0"/>
              </a:rPr>
              <a:t>Facebook or Instagram</a:t>
            </a:r>
          </a:p>
          <a:p>
            <a:pPr algn="l"/>
            <a:r>
              <a:rPr lang="en-US" sz="2500" b="0" kern="0" dirty="0">
                <a:solidFill>
                  <a:srgbClr val="002060"/>
                </a:solidFill>
                <a:latin typeface="Dimbo" panose="020B0603010101010101" pitchFamily="34" charset="0"/>
              </a:rPr>
              <a:t>Apple or Microsoft</a:t>
            </a:r>
          </a:p>
          <a:p>
            <a:pPr algn="l"/>
            <a:endParaRPr lang="en-US" sz="2500" b="0" kern="0" dirty="0">
              <a:solidFill>
                <a:srgbClr val="002060"/>
              </a:solidFill>
              <a:latin typeface="Dimbo" panose="020B0603010101010101" pitchFamily="34" charset="0"/>
            </a:endParaRPr>
          </a:p>
        </p:txBody>
      </p:sp>
      <p:sp>
        <p:nvSpPr>
          <p:cNvPr id="8" name="Title 5">
            <a:extLst>
              <a:ext uri="{FF2B5EF4-FFF2-40B4-BE49-F238E27FC236}">
                <a16:creationId xmlns:a16="http://schemas.microsoft.com/office/drawing/2014/main" id="{A2248D24-F37E-409C-AF8B-06C49A0EEA8C}"/>
              </a:ext>
            </a:extLst>
          </p:cNvPr>
          <p:cNvSpPr txBox="1">
            <a:spLocks/>
          </p:cNvSpPr>
          <p:nvPr/>
        </p:nvSpPr>
        <p:spPr bwMode="auto">
          <a:xfrm>
            <a:off x="4822599" y="1325103"/>
            <a:ext cx="3474182" cy="3192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a:r>
              <a:rPr lang="en-US" sz="2500" b="0" kern="0" dirty="0">
                <a:solidFill>
                  <a:srgbClr val="002060"/>
                </a:solidFill>
                <a:latin typeface="Dimbo" panose="020B0603010101010101" pitchFamily="34" charset="0"/>
              </a:rPr>
              <a:t>Bungee Jumping or Parachuting</a:t>
            </a:r>
          </a:p>
          <a:p>
            <a:pPr algn="l"/>
            <a:r>
              <a:rPr lang="en-US" sz="2500" b="0" kern="0" dirty="0">
                <a:solidFill>
                  <a:srgbClr val="002060"/>
                </a:solidFill>
                <a:latin typeface="Dimbo" panose="020B0603010101010101" pitchFamily="34" charset="0"/>
              </a:rPr>
              <a:t>Water Skiing or Snowboarding</a:t>
            </a:r>
          </a:p>
          <a:p>
            <a:pPr algn="l"/>
            <a:r>
              <a:rPr lang="en-US" sz="2500" b="0" kern="0" dirty="0">
                <a:solidFill>
                  <a:srgbClr val="002060"/>
                </a:solidFill>
                <a:latin typeface="Dimbo" panose="020B0603010101010101" pitchFamily="34" charset="0"/>
              </a:rPr>
              <a:t>Big City or Small Town</a:t>
            </a:r>
          </a:p>
          <a:p>
            <a:pPr algn="l"/>
            <a:r>
              <a:rPr lang="en-US" sz="2500" b="0" kern="0" dirty="0">
                <a:solidFill>
                  <a:srgbClr val="002060"/>
                </a:solidFill>
                <a:latin typeface="Dimbo" panose="020B0603010101010101" pitchFamily="34" charset="0"/>
              </a:rPr>
              <a:t>Mayo or Mustard</a:t>
            </a:r>
          </a:p>
          <a:p>
            <a:pPr algn="l"/>
            <a:r>
              <a:rPr lang="en-US" sz="2500" b="0" kern="0" dirty="0">
                <a:solidFill>
                  <a:srgbClr val="002060"/>
                </a:solidFill>
                <a:latin typeface="Dimbo" panose="020B0603010101010101" pitchFamily="34" charset="0"/>
              </a:rPr>
              <a:t>Fries or Onion Rings</a:t>
            </a:r>
          </a:p>
          <a:p>
            <a:pPr algn="l"/>
            <a:r>
              <a:rPr lang="en-US" sz="2500" b="0" kern="0" dirty="0">
                <a:solidFill>
                  <a:srgbClr val="002060"/>
                </a:solidFill>
                <a:latin typeface="Dimbo" panose="020B0603010101010101" pitchFamily="34" charset="0"/>
              </a:rPr>
              <a:t>Kale or Spinach</a:t>
            </a:r>
          </a:p>
          <a:p>
            <a:pPr algn="l"/>
            <a:r>
              <a:rPr lang="en-US" sz="2500" b="0" kern="0" dirty="0">
                <a:solidFill>
                  <a:srgbClr val="002060"/>
                </a:solidFill>
                <a:latin typeface="Dimbo" panose="020B0603010101010101" pitchFamily="34" charset="0"/>
              </a:rPr>
              <a:t>Books or Movies</a:t>
            </a:r>
          </a:p>
          <a:p>
            <a:pPr algn="l"/>
            <a:endParaRPr lang="en-US" sz="2500" b="0" kern="0" dirty="0">
              <a:solidFill>
                <a:srgbClr val="002060"/>
              </a:solidFill>
              <a:latin typeface="Dimbo" panose="020B0603010101010101" pitchFamily="34" charset="0"/>
            </a:endParaRPr>
          </a:p>
        </p:txBody>
      </p:sp>
    </p:spTree>
    <p:extLst>
      <p:ext uri="{BB962C8B-B14F-4D97-AF65-F5344CB8AC3E}">
        <p14:creationId xmlns:p14="http://schemas.microsoft.com/office/powerpoint/2010/main" val="41668741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530" t="14938" r="1530" b="15851"/>
          <a:stretch/>
        </p:blipFill>
        <p:spPr>
          <a:xfrm>
            <a:off x="2415487" y="807493"/>
            <a:ext cx="3968262" cy="1489692"/>
          </a:xfrm>
        </p:spPr>
      </p:pic>
      <p:sp>
        <p:nvSpPr>
          <p:cNvPr id="9" name="Text Placeholder 8"/>
          <p:cNvSpPr>
            <a:spLocks noGrp="1"/>
          </p:cNvSpPr>
          <p:nvPr>
            <p:ph type="body" sz="half" idx="2"/>
          </p:nvPr>
        </p:nvSpPr>
        <p:spPr>
          <a:xfrm>
            <a:off x="206912" y="358811"/>
            <a:ext cx="7757160" cy="400870"/>
          </a:xfrm>
        </p:spPr>
        <p:txBody>
          <a:bodyPr/>
          <a:lstStyle/>
          <a:p>
            <a:pPr algn="l"/>
            <a:r>
              <a:rPr lang="en-US" sz="2500" dirty="0">
                <a:solidFill>
                  <a:srgbClr val="AB0520"/>
                </a:solidFill>
                <a:latin typeface="Dimbo" panose="020B0603010101010101" pitchFamily="34" charset="0"/>
              </a:rPr>
              <a:t>Organizations utilizing </a:t>
            </a:r>
            <a:r>
              <a:rPr lang="en-US" sz="2500" dirty="0" err="1">
                <a:solidFill>
                  <a:srgbClr val="AB0520"/>
                </a:solidFill>
                <a:latin typeface="Dimbo" panose="020B0603010101010101" pitchFamily="34" charset="0"/>
              </a:rPr>
              <a:t>Multigenerations</a:t>
            </a:r>
            <a:r>
              <a:rPr lang="en-US" sz="2500" dirty="0">
                <a:solidFill>
                  <a:srgbClr val="AB0520"/>
                </a:solidFill>
                <a:latin typeface="Dimbo" panose="020B0603010101010101" pitchFamily="34" charset="0"/>
              </a:rPr>
              <a:t> are at a Major Advantage</a:t>
            </a:r>
          </a:p>
        </p:txBody>
      </p:sp>
      <p:sp>
        <p:nvSpPr>
          <p:cNvPr id="4" name="Slide Number Placeholder 3"/>
          <p:cNvSpPr>
            <a:spLocks noGrp="1"/>
          </p:cNvSpPr>
          <p:nvPr>
            <p:ph type="sldNum" sz="quarter" idx="12"/>
          </p:nvPr>
        </p:nvSpPr>
        <p:spPr/>
        <p:txBody>
          <a:bodyPr/>
          <a:lstStyle/>
          <a:p>
            <a:pPr>
              <a:defRPr/>
            </a:pPr>
            <a:fld id="{DA48CD09-1EE7-8745-AB3C-21E7A359E5F3}" type="slidenum">
              <a:rPr lang="en-US" smtClean="0"/>
              <a:pPr>
                <a:defRPr/>
              </a:pPr>
              <a:t>18</a:t>
            </a:fld>
            <a:endParaRPr lang="en-US"/>
          </a:p>
        </p:txBody>
      </p:sp>
      <p:sp>
        <p:nvSpPr>
          <p:cNvPr id="3" name="TextBox 2"/>
          <p:cNvSpPr txBox="1"/>
          <p:nvPr/>
        </p:nvSpPr>
        <p:spPr bwMode="auto">
          <a:xfrm>
            <a:off x="515815" y="2156154"/>
            <a:ext cx="7959970" cy="284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rtlCol="0" anchor="ctr" anchorCtr="0" compatLnSpc="1">
            <a:prstTxWarp prst="textNoShape">
              <a:avLst/>
            </a:prstTxWarp>
            <a:spAutoFit/>
          </a:bodyPr>
          <a:lstStyle/>
          <a:p>
            <a:r>
              <a:rPr lang="en-US" sz="3600" dirty="0">
                <a:latin typeface="Dimbo" panose="020B0603010101010101" pitchFamily="34" charset="0"/>
              </a:rPr>
              <a:t>“Having an open and candid conversation about the benefits that come from </a:t>
            </a:r>
            <a:r>
              <a:rPr lang="en-US" sz="3600" dirty="0" err="1">
                <a:latin typeface="Dimbo" panose="020B0603010101010101" pitchFamily="34" charset="0"/>
              </a:rPr>
              <a:t>multigenerationalism</a:t>
            </a:r>
            <a:r>
              <a:rPr lang="en-US" sz="3600" dirty="0">
                <a:latin typeface="Dimbo" panose="020B0603010101010101" pitchFamily="34" charset="0"/>
              </a:rPr>
              <a:t> makes everyone feel more comfortable voicing their needs and concerns.”</a:t>
            </a:r>
          </a:p>
          <a:p>
            <a:r>
              <a:rPr lang="en-US" sz="2500" dirty="0">
                <a:latin typeface="Dimbo" panose="020B0603010101010101" pitchFamily="34" charset="0"/>
              </a:rPr>
              <a:t>						Forbes Magazine</a:t>
            </a:r>
            <a:r>
              <a:rPr lang="en-US" sz="3600" dirty="0">
                <a:latin typeface="Dimbo" panose="020B0603010101010101" pitchFamily="34" charset="0"/>
              </a:rPr>
              <a:t> </a:t>
            </a:r>
            <a:endParaRPr lang="en-US" sz="3400" b="0" i="0" dirty="0">
              <a:latin typeface="Dimbo" panose="020B0603010101010101" pitchFamily="34" charset="0"/>
            </a:endParaRPr>
          </a:p>
        </p:txBody>
      </p:sp>
    </p:spTree>
    <p:extLst>
      <p:ext uri="{BB962C8B-B14F-4D97-AF65-F5344CB8AC3E}">
        <p14:creationId xmlns:p14="http://schemas.microsoft.com/office/powerpoint/2010/main" val="82174463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131D21-4A4F-034C-896A-AD009F94F6BB}" type="slidenum">
              <a:rPr lang="en-US" smtClean="0"/>
              <a:t>19</a:t>
            </a:fld>
            <a:endParaRPr lang="en-US"/>
          </a:p>
        </p:txBody>
      </p:sp>
      <p:sp>
        <p:nvSpPr>
          <p:cNvPr id="7" name="Content Placeholder 6"/>
          <p:cNvSpPr>
            <a:spLocks noGrp="1"/>
          </p:cNvSpPr>
          <p:nvPr>
            <p:ph idx="1"/>
          </p:nvPr>
        </p:nvSpPr>
        <p:spPr>
          <a:xfrm>
            <a:off x="950387" y="2157897"/>
            <a:ext cx="7839652" cy="1418046"/>
          </a:xfrm>
        </p:spPr>
        <p:txBody>
          <a:bodyPr/>
          <a:lstStyle/>
          <a:p>
            <a:pPr lvl="0"/>
            <a:endParaRPr lang="en-US" dirty="0"/>
          </a:p>
          <a:p>
            <a:endParaRPr lang="en-US" dirty="0"/>
          </a:p>
        </p:txBody>
      </p:sp>
      <p:sp>
        <p:nvSpPr>
          <p:cNvPr id="8" name="Content Placeholder 7"/>
          <p:cNvSpPr>
            <a:spLocks noGrp="1"/>
          </p:cNvSpPr>
          <p:nvPr>
            <p:ph idx="11"/>
          </p:nvPr>
        </p:nvSpPr>
        <p:spPr>
          <a:xfrm>
            <a:off x="380057" y="345421"/>
            <a:ext cx="8403725" cy="622319"/>
          </a:xfrm>
        </p:spPr>
        <p:txBody>
          <a:bodyPr>
            <a:noAutofit/>
          </a:bodyPr>
          <a:lstStyle/>
          <a:p>
            <a:r>
              <a:rPr lang="en-US" sz="3600" dirty="0">
                <a:latin typeface="Dimbo" panose="020B0603010101010101" pitchFamily="34" charset="0"/>
              </a:rPr>
              <a:t>Resources…..</a:t>
            </a:r>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36" y="1165861"/>
            <a:ext cx="8265044" cy="34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55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a:t>
            </a:fld>
            <a:endParaRPr lang="en-US"/>
          </a:p>
        </p:txBody>
      </p:sp>
      <p:sp>
        <p:nvSpPr>
          <p:cNvPr id="19" name="Title 18"/>
          <p:cNvSpPr>
            <a:spLocks noGrp="1"/>
          </p:cNvSpPr>
          <p:nvPr>
            <p:ph type="title"/>
          </p:nvPr>
        </p:nvSpPr>
        <p:spPr>
          <a:xfrm>
            <a:off x="685291" y="1"/>
            <a:ext cx="7772400" cy="876300"/>
          </a:xfrm>
        </p:spPr>
        <p:txBody>
          <a:bodyPr/>
          <a:lstStyle/>
          <a:p>
            <a:r>
              <a:rPr lang="en-US" sz="4000" b="0" dirty="0">
                <a:latin typeface="Dimbo" panose="020B0603010101010101" pitchFamily="34" charset="0"/>
              </a:rPr>
              <a:t>Follow Directions!</a:t>
            </a:r>
          </a:p>
        </p:txBody>
      </p:sp>
      <p:sp>
        <p:nvSpPr>
          <p:cNvPr id="21" name="Content Placeholder 20"/>
          <p:cNvSpPr>
            <a:spLocks noGrp="1"/>
          </p:cNvSpPr>
          <p:nvPr>
            <p:ph idx="13"/>
          </p:nvPr>
        </p:nvSpPr>
        <p:spPr>
          <a:xfrm>
            <a:off x="389709" y="973183"/>
            <a:ext cx="5005251" cy="3666815"/>
          </a:xfrm>
        </p:spPr>
        <p:txBody>
          <a:bodyPr>
            <a:normAutofit fontScale="85000" lnSpcReduction="20000"/>
          </a:bodyPr>
          <a:lstStyle/>
          <a:p>
            <a:pPr lvl="0"/>
            <a:r>
              <a:rPr lang="en-US" sz="2100" dirty="0">
                <a:solidFill>
                  <a:schemeClr val="tx1">
                    <a:lumMod val="65000"/>
                    <a:lumOff val="35000"/>
                  </a:schemeClr>
                </a:solidFill>
                <a:latin typeface="Dimbo" panose="020B0603010101010101" pitchFamily="34" charset="0"/>
              </a:rPr>
              <a:t>Close your eyes</a:t>
            </a:r>
          </a:p>
          <a:p>
            <a:pPr lvl="0"/>
            <a:r>
              <a:rPr lang="en-US" sz="2100" dirty="0">
                <a:solidFill>
                  <a:schemeClr val="tx1">
                    <a:lumMod val="65000"/>
                    <a:lumOff val="35000"/>
                  </a:schemeClr>
                </a:solidFill>
                <a:latin typeface="Dimbo" panose="020B0603010101010101" pitchFamily="34" charset="0"/>
              </a:rPr>
              <a:t>In the center of the paper, draw a picture of a house</a:t>
            </a:r>
          </a:p>
          <a:p>
            <a:pPr lvl="0"/>
            <a:r>
              <a:rPr lang="en-US" sz="2100" dirty="0">
                <a:solidFill>
                  <a:schemeClr val="tx1">
                    <a:lumMod val="65000"/>
                    <a:lumOff val="35000"/>
                  </a:schemeClr>
                </a:solidFill>
                <a:latin typeface="Dimbo" panose="020B0603010101010101" pitchFamily="34" charset="0"/>
              </a:rPr>
              <a:t>On the right side, draw a tree</a:t>
            </a:r>
          </a:p>
          <a:p>
            <a:pPr lvl="0"/>
            <a:r>
              <a:rPr lang="en-US" sz="2100" dirty="0">
                <a:solidFill>
                  <a:schemeClr val="tx1">
                    <a:lumMod val="65000"/>
                    <a:lumOff val="35000"/>
                  </a:schemeClr>
                </a:solidFill>
                <a:latin typeface="Dimbo" panose="020B0603010101010101" pitchFamily="34" charset="0"/>
              </a:rPr>
              <a:t>On the left side, draw three flowers</a:t>
            </a:r>
          </a:p>
          <a:p>
            <a:pPr lvl="0"/>
            <a:r>
              <a:rPr lang="en-US" sz="2100" dirty="0">
                <a:solidFill>
                  <a:schemeClr val="tx1">
                    <a:lumMod val="65000"/>
                    <a:lumOff val="35000"/>
                  </a:schemeClr>
                </a:solidFill>
                <a:latin typeface="Dimbo" panose="020B0603010101010101" pitchFamily="34" charset="0"/>
              </a:rPr>
              <a:t>Add two windows to the house</a:t>
            </a:r>
          </a:p>
          <a:p>
            <a:pPr lvl="0"/>
            <a:r>
              <a:rPr lang="en-US" sz="2100" dirty="0">
                <a:solidFill>
                  <a:schemeClr val="tx1">
                    <a:lumMod val="65000"/>
                    <a:lumOff val="35000"/>
                  </a:schemeClr>
                </a:solidFill>
                <a:latin typeface="Dimbo" panose="020B0603010101010101" pitchFamily="34" charset="0"/>
              </a:rPr>
              <a:t>Draw grass in the front yard</a:t>
            </a:r>
          </a:p>
          <a:p>
            <a:pPr lvl="0"/>
            <a:r>
              <a:rPr lang="en-US" sz="2100" dirty="0">
                <a:solidFill>
                  <a:schemeClr val="tx1">
                    <a:lumMod val="65000"/>
                    <a:lumOff val="35000"/>
                  </a:schemeClr>
                </a:solidFill>
                <a:latin typeface="Dimbo" panose="020B0603010101010101" pitchFamily="34" charset="0"/>
              </a:rPr>
              <a:t>Add a door to the front of your home</a:t>
            </a:r>
          </a:p>
          <a:p>
            <a:pPr lvl="0"/>
            <a:r>
              <a:rPr lang="en-US" sz="2100" dirty="0">
                <a:solidFill>
                  <a:schemeClr val="tx1">
                    <a:lumMod val="65000"/>
                    <a:lumOff val="35000"/>
                  </a:schemeClr>
                </a:solidFill>
                <a:latin typeface="Dimbo" panose="020B0603010101010101" pitchFamily="34" charset="0"/>
              </a:rPr>
              <a:t>Draw 4 birds flying by the house</a:t>
            </a:r>
          </a:p>
          <a:p>
            <a:pPr lvl="0"/>
            <a:r>
              <a:rPr lang="en-US" sz="2100" dirty="0">
                <a:solidFill>
                  <a:schemeClr val="tx1">
                    <a:lumMod val="65000"/>
                    <a:lumOff val="35000"/>
                  </a:schemeClr>
                </a:solidFill>
                <a:latin typeface="Dimbo" panose="020B0603010101010101" pitchFamily="34" charset="0"/>
              </a:rPr>
              <a:t>Attach a mail box in the front yard</a:t>
            </a:r>
          </a:p>
          <a:p>
            <a:pPr lvl="0"/>
            <a:r>
              <a:rPr lang="en-US" sz="2100" dirty="0">
                <a:solidFill>
                  <a:schemeClr val="tx1">
                    <a:lumMod val="65000"/>
                    <a:lumOff val="35000"/>
                  </a:schemeClr>
                </a:solidFill>
                <a:latin typeface="Dimbo" panose="020B0603010101010101" pitchFamily="34" charset="0"/>
              </a:rPr>
              <a:t>And finally, draw a chimney on the roof</a:t>
            </a:r>
          </a:p>
          <a:p>
            <a:pPr lvl="0"/>
            <a:r>
              <a:rPr lang="en-US" sz="2100" dirty="0">
                <a:solidFill>
                  <a:schemeClr val="tx1">
                    <a:lumMod val="65000"/>
                    <a:lumOff val="35000"/>
                  </a:schemeClr>
                </a:solidFill>
                <a:latin typeface="Dimbo" panose="020B0603010101010101" pitchFamily="34" charset="0"/>
              </a:rPr>
              <a:t>Now open your eyes and see how well you draw</a:t>
            </a:r>
          </a:p>
          <a:p>
            <a:pPr marL="0" indent="0">
              <a:buNone/>
            </a:pPr>
            <a:endParaRPr lang="en-US" dirty="0"/>
          </a:p>
        </p:txBody>
      </p:sp>
    </p:spTree>
    <p:extLst>
      <p:ext uri="{BB962C8B-B14F-4D97-AF65-F5344CB8AC3E}">
        <p14:creationId xmlns:p14="http://schemas.microsoft.com/office/powerpoint/2010/main" val="19803586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8354" y="287383"/>
            <a:ext cx="7772400" cy="1103313"/>
          </a:xfrm>
        </p:spPr>
        <p:txBody>
          <a:bodyPr/>
          <a:lstStyle/>
          <a:p>
            <a:r>
              <a:rPr lang="en-US" sz="5400" b="0" dirty="0">
                <a:solidFill>
                  <a:srgbClr val="002060"/>
                </a:solidFill>
                <a:latin typeface="Dimbo" panose="020B0603010101010101" pitchFamily="34" charset="0"/>
              </a:rPr>
              <a:t>How to Wow Wrap Up</a:t>
            </a:r>
          </a:p>
        </p:txBody>
      </p:sp>
      <p:sp>
        <p:nvSpPr>
          <p:cNvPr id="4" name="Slide Number Placeholder 3"/>
          <p:cNvSpPr>
            <a:spLocks noGrp="1"/>
          </p:cNvSpPr>
          <p:nvPr>
            <p:ph type="sldNum" sz="quarter" idx="10"/>
          </p:nvPr>
        </p:nvSpPr>
        <p:spPr/>
        <p:txBody>
          <a:bodyPr/>
          <a:lstStyle/>
          <a:p>
            <a:fld id="{23131D21-4A4F-034C-896A-AD009F94F6BB}" type="slidenum">
              <a:rPr lang="en-US" smtClean="0"/>
              <a:t>20</a:t>
            </a:fld>
            <a:endParaRPr lang="en-US"/>
          </a:p>
        </p:txBody>
      </p:sp>
      <p:sp>
        <p:nvSpPr>
          <p:cNvPr id="8" name="Content Placeholder 7"/>
          <p:cNvSpPr>
            <a:spLocks noGrp="1"/>
          </p:cNvSpPr>
          <p:nvPr>
            <p:ph idx="11"/>
          </p:nvPr>
        </p:nvSpPr>
        <p:spPr>
          <a:xfrm>
            <a:off x="574766" y="1390697"/>
            <a:ext cx="8085908" cy="3115990"/>
          </a:xfrm>
        </p:spPr>
        <p:txBody>
          <a:bodyPr>
            <a:normAutofit/>
          </a:bodyPr>
          <a:lstStyle/>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Value people for their contributions – be intentional &amp; engaging!</a:t>
            </a:r>
          </a:p>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New ideas and resources to take back to your organization.</a:t>
            </a:r>
          </a:p>
        </p:txBody>
      </p:sp>
    </p:spTree>
    <p:extLst>
      <p:ext uri="{BB962C8B-B14F-4D97-AF65-F5344CB8AC3E}">
        <p14:creationId xmlns:p14="http://schemas.microsoft.com/office/powerpoint/2010/main" val="37413550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21</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72" t="1416" r="-472"/>
          <a:stretch/>
        </p:blipFill>
        <p:spPr>
          <a:xfrm rot="16200000">
            <a:off x="2456427" y="-389752"/>
            <a:ext cx="4601189" cy="5870733"/>
          </a:xfrm>
          <a:prstGeom prst="rect">
            <a:avLst/>
          </a:prstGeom>
        </p:spPr>
      </p:pic>
      <p:sp>
        <p:nvSpPr>
          <p:cNvPr id="4" name="TextBox 3">
            <a:extLst>
              <a:ext uri="{FF2B5EF4-FFF2-40B4-BE49-F238E27FC236}">
                <a16:creationId xmlns:a16="http://schemas.microsoft.com/office/drawing/2014/main" id="{C5B45CBC-00EF-4488-B045-48520F1057A0}"/>
              </a:ext>
            </a:extLst>
          </p:cNvPr>
          <p:cNvSpPr txBox="1"/>
          <p:nvPr/>
        </p:nvSpPr>
        <p:spPr bwMode="auto">
          <a:xfrm rot="16200000">
            <a:off x="-1118441" y="2071613"/>
            <a:ext cx="3765038" cy="100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r>
              <a:rPr lang="en-US" sz="6000" b="0" i="0" dirty="0">
                <a:solidFill>
                  <a:schemeClr val="accent6">
                    <a:lumMod val="75000"/>
                  </a:schemeClr>
                </a:solidFill>
                <a:latin typeface="Dimbo" panose="020B0603010101010101" pitchFamily="34" charset="0"/>
              </a:rPr>
              <a:t>Mind Benders</a:t>
            </a:r>
          </a:p>
        </p:txBody>
      </p:sp>
    </p:spTree>
    <p:extLst>
      <p:ext uri="{BB962C8B-B14F-4D97-AF65-F5344CB8AC3E}">
        <p14:creationId xmlns:p14="http://schemas.microsoft.com/office/powerpoint/2010/main" val="8148910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8B17539-672D-2847-B799-9A2A8D95C747}" type="slidenum">
              <a:rPr lang="en-US" smtClean="0"/>
              <a:pPr>
                <a:defRPr/>
              </a:pPr>
              <a:t>22</a:t>
            </a:fld>
            <a:endParaRPr lang="en-US"/>
          </a:p>
        </p:txBody>
      </p:sp>
      <p:sp>
        <p:nvSpPr>
          <p:cNvPr id="6" name="Title 5"/>
          <p:cNvSpPr>
            <a:spLocks noGrp="1"/>
          </p:cNvSpPr>
          <p:nvPr>
            <p:ph type="title"/>
          </p:nvPr>
        </p:nvSpPr>
        <p:spPr/>
        <p:txBody>
          <a:bodyPr/>
          <a:lstStyle/>
          <a:p>
            <a:r>
              <a:rPr lang="en-US" sz="6000" dirty="0">
                <a:latin typeface="dimbo"/>
              </a:rPr>
              <a:t>Five </a:t>
            </a:r>
            <a:r>
              <a:rPr lang="en-US" sz="6000" dirty="0" err="1">
                <a:latin typeface="dimbo"/>
              </a:rPr>
              <a:t>Faves</a:t>
            </a:r>
            <a:endParaRPr lang="en-US" sz="6000" dirty="0">
              <a:latin typeface="dimbo"/>
            </a:endParaRPr>
          </a:p>
        </p:txBody>
      </p:sp>
      <p:sp>
        <p:nvSpPr>
          <p:cNvPr id="7" name="Content Placeholder 6"/>
          <p:cNvSpPr>
            <a:spLocks noGrp="1"/>
          </p:cNvSpPr>
          <p:nvPr>
            <p:ph idx="1"/>
          </p:nvPr>
        </p:nvSpPr>
        <p:spPr>
          <a:xfrm>
            <a:off x="4720993" y="1114365"/>
            <a:ext cx="3662764" cy="3789294"/>
          </a:xfrm>
        </p:spPr>
        <p:txBody>
          <a:bodyPr>
            <a:normAutofit/>
          </a:bodyPr>
          <a:lstStyle/>
          <a:p>
            <a:pPr>
              <a:defRPr/>
            </a:pPr>
            <a:r>
              <a:rPr lang="en-US" sz="2200" dirty="0">
                <a:solidFill>
                  <a:schemeClr val="tx1">
                    <a:lumMod val="65000"/>
                    <a:lumOff val="35000"/>
                  </a:schemeClr>
                </a:solidFill>
                <a:latin typeface="Dimbo"/>
                <a:ea typeface="Verdana"/>
              </a:rPr>
              <a:t>5 foods they'd prefer not to eat again</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cities they'd most like to visit</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countries they plan to see</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favorite TV shows of all time</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most disliked tasks to do around the house</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favorite dogs</a:t>
            </a:r>
            <a:endParaRPr lang="en-US" sz="2200" dirty="0">
              <a:solidFill>
                <a:schemeClr val="tx1">
                  <a:lumMod val="65000"/>
                  <a:lumOff val="35000"/>
                </a:schemeClr>
              </a:solidFill>
              <a:latin typeface="Dimbo"/>
            </a:endParaRPr>
          </a:p>
          <a:p>
            <a:pPr marL="0" lvl="0" indent="0">
              <a:buNone/>
              <a:defRPr/>
            </a:pPr>
            <a:endParaRPr lang="en-US" dirty="0"/>
          </a:p>
        </p:txBody>
      </p:sp>
      <p:sp>
        <p:nvSpPr>
          <p:cNvPr id="5" name="Content Placeholder 6"/>
          <p:cNvSpPr>
            <a:spLocks noGrp="1"/>
          </p:cNvSpPr>
          <p:nvPr>
            <p:ph idx="1"/>
          </p:nvPr>
        </p:nvSpPr>
        <p:spPr>
          <a:xfrm>
            <a:off x="719405" y="1136137"/>
            <a:ext cx="3662764" cy="3789294"/>
          </a:xfrm>
        </p:spPr>
        <p:txBody>
          <a:bodyPr>
            <a:normAutofit/>
          </a:bodyPr>
          <a:lstStyle/>
          <a:p>
            <a:pPr>
              <a:defRPr/>
            </a:pPr>
            <a:r>
              <a:rPr lang="en-US" sz="2200" dirty="0">
                <a:solidFill>
                  <a:schemeClr val="tx1">
                    <a:lumMod val="65000"/>
                    <a:lumOff val="35000"/>
                  </a:schemeClr>
                </a:solidFill>
                <a:latin typeface="Dimbo"/>
                <a:ea typeface="Verdana"/>
              </a:rPr>
              <a:t>5 favorite novels</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favorite scary movies</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worst movies that they've ever seen</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favorite flowers</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favorite vegetables</a:t>
            </a:r>
            <a:endParaRPr lang="en-US" sz="2200" dirty="0">
              <a:solidFill>
                <a:schemeClr val="tx1">
                  <a:lumMod val="65000"/>
                  <a:lumOff val="35000"/>
                </a:schemeClr>
              </a:solidFill>
              <a:latin typeface="Dimbo"/>
            </a:endParaRPr>
          </a:p>
          <a:p>
            <a:pPr>
              <a:defRPr/>
            </a:pPr>
            <a:r>
              <a:rPr lang="en-US" sz="2200" dirty="0">
                <a:solidFill>
                  <a:schemeClr val="tx1">
                    <a:lumMod val="65000"/>
                    <a:lumOff val="35000"/>
                  </a:schemeClr>
                </a:solidFill>
                <a:latin typeface="Dimbo"/>
                <a:ea typeface="Verdana"/>
              </a:rPr>
              <a:t>5 favorite dinners</a:t>
            </a:r>
            <a:endParaRPr lang="en-US" sz="2200" dirty="0">
              <a:solidFill>
                <a:schemeClr val="tx1">
                  <a:lumMod val="65000"/>
                  <a:lumOff val="35000"/>
                </a:schemeClr>
              </a:solidFill>
              <a:latin typeface="Dimbo"/>
            </a:endParaRPr>
          </a:p>
          <a:p>
            <a:pPr marL="0" lvl="0" indent="0">
              <a:buNone/>
              <a:defRPr/>
            </a:pPr>
            <a:endParaRPr lang="en-US" dirty="0"/>
          </a:p>
        </p:txBody>
      </p:sp>
    </p:spTree>
    <p:extLst>
      <p:ext uri="{BB962C8B-B14F-4D97-AF65-F5344CB8AC3E}">
        <p14:creationId xmlns:p14="http://schemas.microsoft.com/office/powerpoint/2010/main" val="25001510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19218" y="1066751"/>
            <a:ext cx="3226416" cy="41757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94988" y="-349435"/>
            <a:ext cx="3203450" cy="4146023"/>
          </a:xfrm>
          <a:prstGeom prst="rect">
            <a:avLst/>
          </a:prstGeom>
        </p:spPr>
      </p:pic>
      <p:sp>
        <p:nvSpPr>
          <p:cNvPr id="6" name="TextBox 5">
            <a:extLst>
              <a:ext uri="{FF2B5EF4-FFF2-40B4-BE49-F238E27FC236}">
                <a16:creationId xmlns:a16="http://schemas.microsoft.com/office/drawing/2014/main" id="{654B60B5-CCD2-4C9A-9038-7A547DC13239}"/>
              </a:ext>
            </a:extLst>
          </p:cNvPr>
          <p:cNvSpPr txBox="1"/>
          <p:nvPr/>
        </p:nvSpPr>
        <p:spPr bwMode="auto">
          <a:xfrm>
            <a:off x="414194" y="3663125"/>
            <a:ext cx="3765038" cy="100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r>
              <a:rPr lang="en-US" sz="6000" b="0" i="0" dirty="0">
                <a:solidFill>
                  <a:schemeClr val="accent6">
                    <a:lumMod val="75000"/>
                  </a:schemeClr>
                </a:solidFill>
                <a:latin typeface="Dimbo" panose="020B0603010101010101" pitchFamily="34" charset="0"/>
              </a:rPr>
              <a:t>Mind Benders</a:t>
            </a:r>
          </a:p>
        </p:txBody>
      </p:sp>
    </p:spTree>
    <p:extLst>
      <p:ext uri="{BB962C8B-B14F-4D97-AF65-F5344CB8AC3E}">
        <p14:creationId xmlns:p14="http://schemas.microsoft.com/office/powerpoint/2010/main" val="330768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24</a:t>
            </a:fld>
            <a:endParaRPr lang="en-US"/>
          </a:p>
        </p:txBody>
      </p:sp>
      <p:sp>
        <p:nvSpPr>
          <p:cNvPr id="19" name="Title 18"/>
          <p:cNvSpPr>
            <a:spLocks noGrp="1"/>
          </p:cNvSpPr>
          <p:nvPr>
            <p:ph type="title"/>
          </p:nvPr>
        </p:nvSpPr>
        <p:spPr/>
        <p:txBody>
          <a:bodyPr/>
          <a:lstStyle/>
          <a:p>
            <a:r>
              <a:rPr lang="en-US" sz="3600" b="0" dirty="0">
                <a:latin typeface="Dimbo" panose="020B0603010101010101" pitchFamily="34" charset="0"/>
              </a:rPr>
              <a:t>Which Super Hero Power Would You Choose?</a:t>
            </a:r>
          </a:p>
        </p:txBody>
      </p:sp>
      <p:sp>
        <p:nvSpPr>
          <p:cNvPr id="21" name="Content Placeholder 20"/>
          <p:cNvSpPr>
            <a:spLocks noGrp="1"/>
          </p:cNvSpPr>
          <p:nvPr>
            <p:ph idx="13"/>
          </p:nvPr>
        </p:nvSpPr>
        <p:spPr>
          <a:xfrm>
            <a:off x="404949" y="1018903"/>
            <a:ext cx="8321040" cy="3666815"/>
          </a:xfrm>
        </p:spPr>
        <p:txBody>
          <a:bodyPr>
            <a:noAutofit/>
          </a:bodyPr>
          <a:lstStyle/>
          <a:p>
            <a:r>
              <a:rPr lang="en-US" sz="2400" dirty="0">
                <a:solidFill>
                  <a:schemeClr val="tx1">
                    <a:lumMod val="65000"/>
                    <a:lumOff val="35000"/>
                  </a:schemeClr>
                </a:solidFill>
                <a:latin typeface="Dimbo" panose="020B0603010101010101" pitchFamily="34" charset="0"/>
              </a:rPr>
              <a:t>1. The ability to fly.</a:t>
            </a:r>
          </a:p>
          <a:p>
            <a:r>
              <a:rPr lang="en-US" sz="2400" dirty="0">
                <a:solidFill>
                  <a:schemeClr val="tx1">
                    <a:lumMod val="65000"/>
                    <a:lumOff val="35000"/>
                  </a:schemeClr>
                </a:solidFill>
                <a:latin typeface="Dimbo" panose="020B0603010101010101" pitchFamily="34" charset="0"/>
              </a:rPr>
              <a:t>2. Time-travel ability.</a:t>
            </a:r>
          </a:p>
          <a:p>
            <a:r>
              <a:rPr lang="en-US" sz="2400" dirty="0">
                <a:solidFill>
                  <a:schemeClr val="tx1">
                    <a:lumMod val="65000"/>
                    <a:lumOff val="35000"/>
                  </a:schemeClr>
                </a:solidFill>
                <a:latin typeface="Dimbo" panose="020B0603010101010101" pitchFamily="34" charset="0"/>
              </a:rPr>
              <a:t>3. Invisibility.</a:t>
            </a:r>
          </a:p>
          <a:p>
            <a:r>
              <a:rPr lang="en-US" sz="2400" dirty="0">
                <a:solidFill>
                  <a:schemeClr val="tx1">
                    <a:lumMod val="65000"/>
                    <a:lumOff val="35000"/>
                  </a:schemeClr>
                </a:solidFill>
                <a:latin typeface="Dimbo" panose="020B0603010101010101" pitchFamily="34" charset="0"/>
              </a:rPr>
              <a:t>4. X-ray vision.</a:t>
            </a:r>
          </a:p>
          <a:p>
            <a:r>
              <a:rPr lang="en-US" sz="2400" dirty="0">
                <a:solidFill>
                  <a:schemeClr val="tx1">
                    <a:lumMod val="65000"/>
                    <a:lumOff val="35000"/>
                  </a:schemeClr>
                </a:solidFill>
                <a:latin typeface="Dimbo" panose="020B0603010101010101" pitchFamily="34" charset="0"/>
              </a:rPr>
              <a:t>5. The power to change forms.</a:t>
            </a:r>
          </a:p>
          <a:p>
            <a:r>
              <a:rPr lang="en-US" sz="2400" dirty="0">
                <a:solidFill>
                  <a:schemeClr val="tx1">
                    <a:lumMod val="65000"/>
                    <a:lumOff val="35000"/>
                  </a:schemeClr>
                </a:solidFill>
                <a:latin typeface="Dimbo" panose="020B0603010101010101" pitchFamily="34" charset="0"/>
              </a:rPr>
              <a:t>6. The ability to read minds.</a:t>
            </a:r>
          </a:p>
          <a:p>
            <a:r>
              <a:rPr lang="en-US" sz="2400" dirty="0">
                <a:solidFill>
                  <a:schemeClr val="tx1">
                    <a:lumMod val="65000"/>
                    <a:lumOff val="35000"/>
                  </a:schemeClr>
                </a:solidFill>
                <a:latin typeface="Dimbo" panose="020B0603010101010101" pitchFamily="34" charset="0"/>
              </a:rPr>
              <a:t>7. The ability to see into the future.</a:t>
            </a:r>
          </a:p>
          <a:p>
            <a:r>
              <a:rPr lang="en-US" sz="2400" dirty="0">
                <a:solidFill>
                  <a:schemeClr val="tx1">
                    <a:lumMod val="65000"/>
                    <a:lumOff val="35000"/>
                  </a:schemeClr>
                </a:solidFill>
                <a:latin typeface="Dimbo" panose="020B0603010101010101" pitchFamily="34" charset="0"/>
              </a:rPr>
              <a:t>8. Super hearing.</a:t>
            </a:r>
          </a:p>
        </p:txBody>
      </p:sp>
    </p:spTree>
    <p:extLst>
      <p:ext uri="{BB962C8B-B14F-4D97-AF65-F5344CB8AC3E}">
        <p14:creationId xmlns:p14="http://schemas.microsoft.com/office/powerpoint/2010/main" val="37687703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25</a:t>
            </a:fld>
            <a:endParaRPr lang="en-US"/>
          </a:p>
        </p:txBody>
      </p:sp>
      <p:sp>
        <p:nvSpPr>
          <p:cNvPr id="19" name="Title 18"/>
          <p:cNvSpPr>
            <a:spLocks noGrp="1"/>
          </p:cNvSpPr>
          <p:nvPr>
            <p:ph type="title"/>
          </p:nvPr>
        </p:nvSpPr>
        <p:spPr/>
        <p:txBody>
          <a:bodyPr/>
          <a:lstStyle/>
          <a:p>
            <a:r>
              <a:rPr lang="en-US" sz="3600" b="0" dirty="0">
                <a:latin typeface="Dimbo" panose="020B0603010101010101" pitchFamily="34" charset="0"/>
              </a:rPr>
              <a:t>Which Super Hero Power Would You Choose?</a:t>
            </a:r>
          </a:p>
        </p:txBody>
      </p:sp>
      <p:sp>
        <p:nvSpPr>
          <p:cNvPr id="21" name="Content Placeholder 20"/>
          <p:cNvSpPr>
            <a:spLocks noGrp="1"/>
          </p:cNvSpPr>
          <p:nvPr>
            <p:ph idx="13"/>
          </p:nvPr>
        </p:nvSpPr>
        <p:spPr>
          <a:xfrm>
            <a:off x="175260" y="838200"/>
            <a:ext cx="8770620" cy="3985259"/>
          </a:xfrm>
        </p:spPr>
        <p:txBody>
          <a:bodyPr>
            <a:noAutofit/>
          </a:bodyPr>
          <a:lstStyle/>
          <a:p>
            <a:r>
              <a:rPr lang="en-US" sz="1200" dirty="0">
                <a:solidFill>
                  <a:schemeClr val="tx1">
                    <a:lumMod val="65000"/>
                    <a:lumOff val="35000"/>
                  </a:schemeClr>
                </a:solidFill>
                <a:latin typeface="Dimbo" panose="020B0603010101010101" pitchFamily="34" charset="0"/>
              </a:rPr>
              <a:t>1. Flying – You like to see the "big picture" of life and how things fit together. Little details annoy you. You enjoy being free and taking risks. </a:t>
            </a:r>
            <a:br>
              <a:rPr lang="en-US" sz="1200" dirty="0">
                <a:solidFill>
                  <a:schemeClr val="tx1">
                    <a:lumMod val="65000"/>
                    <a:lumOff val="35000"/>
                  </a:schemeClr>
                </a:solidFill>
                <a:latin typeface="Dimbo" panose="020B0603010101010101" pitchFamily="34" charset="0"/>
              </a:rPr>
            </a:br>
            <a:r>
              <a:rPr lang="en-US" sz="1200" dirty="0">
                <a:solidFill>
                  <a:schemeClr val="tx1">
                    <a:lumMod val="65000"/>
                    <a:lumOff val="35000"/>
                  </a:schemeClr>
                </a:solidFill>
                <a:latin typeface="Dimbo" panose="020B0603010101010101" pitchFamily="34" charset="0"/>
              </a:rPr>
              <a:t>Career clue: You'd make a good pilot or astronaut. Or consider a job that will let you affect policies, maybe in government or a public research group. </a:t>
            </a:r>
          </a:p>
          <a:p>
            <a:r>
              <a:rPr lang="en-US" sz="1200" dirty="0">
                <a:solidFill>
                  <a:schemeClr val="tx1">
                    <a:lumMod val="65000"/>
                    <a:lumOff val="35000"/>
                  </a:schemeClr>
                </a:solidFill>
                <a:latin typeface="Dimbo" panose="020B0603010101010101" pitchFamily="34" charset="0"/>
              </a:rPr>
              <a:t>2. Time travel - You are interested in the causes of things and how past mistakes can used to shape the future. You're very curious about how different people live. Career clue: A career in scientific research, history, or human behavior might be the place for you. You might enjoy a job where you can affect the future. </a:t>
            </a:r>
          </a:p>
          <a:p>
            <a:r>
              <a:rPr lang="en-US" sz="1200" dirty="0">
                <a:solidFill>
                  <a:schemeClr val="tx1">
                    <a:lumMod val="65000"/>
                    <a:lumOff val="35000"/>
                  </a:schemeClr>
                </a:solidFill>
                <a:latin typeface="Dimbo" panose="020B0603010101010101" pitchFamily="34" charset="0"/>
              </a:rPr>
              <a:t>3. Invisibility - You tend to be shy, or a very keen observer. Or both. You like to know everything that is going on around you. </a:t>
            </a:r>
            <a:br>
              <a:rPr lang="en-US" sz="1200" dirty="0">
                <a:solidFill>
                  <a:schemeClr val="tx1">
                    <a:lumMod val="65000"/>
                    <a:lumOff val="35000"/>
                  </a:schemeClr>
                </a:solidFill>
                <a:latin typeface="Dimbo" panose="020B0603010101010101" pitchFamily="34" charset="0"/>
              </a:rPr>
            </a:br>
            <a:r>
              <a:rPr lang="en-US" sz="1200" dirty="0">
                <a:solidFill>
                  <a:schemeClr val="tx1">
                    <a:lumMod val="65000"/>
                    <a:lumOff val="35000"/>
                  </a:schemeClr>
                </a:solidFill>
                <a:latin typeface="Dimbo" panose="020B0603010101010101" pitchFamily="34" charset="0"/>
              </a:rPr>
              <a:t>Career clue: Some good careers for observers, a writer, artist, or private investigator. </a:t>
            </a:r>
          </a:p>
          <a:p>
            <a:r>
              <a:rPr lang="en-US" sz="1200" dirty="0">
                <a:solidFill>
                  <a:schemeClr val="tx1">
                    <a:lumMod val="65000"/>
                    <a:lumOff val="35000"/>
                  </a:schemeClr>
                </a:solidFill>
                <a:latin typeface="Dimbo" panose="020B0603010101010101" pitchFamily="34" charset="0"/>
              </a:rPr>
              <a:t>4. X-ray vision - You like to "see through" problems and go to the heart of an issue. You enjoy finding problems that other people can't even see. You also enjoy solving problems.  Career clue: Physics, politics, math, and medicine are fields that need skilled problem-solvers. </a:t>
            </a:r>
          </a:p>
          <a:p>
            <a:r>
              <a:rPr lang="en-US" sz="1200" dirty="0">
                <a:solidFill>
                  <a:schemeClr val="tx1">
                    <a:lumMod val="65000"/>
                    <a:lumOff val="35000"/>
                  </a:schemeClr>
                </a:solidFill>
                <a:latin typeface="Dimbo" panose="020B0603010101010101" pitchFamily="34" charset="0"/>
              </a:rPr>
              <a:t>5. The power to change forms - You are s sociable person who likes to "fit it." Perhaps you want to be admired by the group. Either way, you're a real crowd pleaser!   Career clue: Entertainment might be the field for you. Actors can "change forms" and be other people. </a:t>
            </a:r>
          </a:p>
          <a:p>
            <a:r>
              <a:rPr lang="en-US" sz="1200" dirty="0">
                <a:solidFill>
                  <a:schemeClr val="tx1">
                    <a:lumMod val="65000"/>
                    <a:lumOff val="35000"/>
                  </a:schemeClr>
                </a:solidFill>
                <a:latin typeface="Dimbo" panose="020B0603010101010101" pitchFamily="34" charset="0"/>
              </a:rPr>
              <a:t>6. Mind reading - You're good at guessing what other people think. You can "see behind" what they're saying to what they're really thinking. </a:t>
            </a:r>
            <a:br>
              <a:rPr lang="en-US" sz="1200" dirty="0">
                <a:solidFill>
                  <a:schemeClr val="tx1">
                    <a:lumMod val="65000"/>
                    <a:lumOff val="35000"/>
                  </a:schemeClr>
                </a:solidFill>
                <a:latin typeface="Dimbo" panose="020B0603010101010101" pitchFamily="34" charset="0"/>
              </a:rPr>
            </a:br>
            <a:r>
              <a:rPr lang="en-US" sz="1200" dirty="0">
                <a:solidFill>
                  <a:schemeClr val="tx1">
                    <a:lumMod val="65000"/>
                    <a:lumOff val="35000"/>
                  </a:schemeClr>
                </a:solidFill>
                <a:latin typeface="Dimbo" panose="020B0603010101010101" pitchFamily="34" charset="0"/>
              </a:rPr>
              <a:t>Career clue: You might be a good counselor or psychologist. It's important for professionals in those careers to understand how other people think and feel. </a:t>
            </a:r>
          </a:p>
          <a:p>
            <a:r>
              <a:rPr lang="en-US" sz="1200" dirty="0">
                <a:solidFill>
                  <a:schemeClr val="tx1">
                    <a:lumMod val="65000"/>
                    <a:lumOff val="35000"/>
                  </a:schemeClr>
                </a:solidFill>
                <a:latin typeface="Dimbo" panose="020B0603010101010101" pitchFamily="34" charset="0"/>
              </a:rPr>
              <a:t>7. Seeing into the future - You're creative and love adventure. You'd move right into the future if you could! You're always looking at what might be possible, and wondering how to make it happen sooner.   Career clue: A career on the cutting edge of things might be right for you. Think about becoming an explorer, research scientist, inventor, or science fiction writer. </a:t>
            </a:r>
          </a:p>
          <a:p>
            <a:r>
              <a:rPr lang="en-US" sz="1200" dirty="0">
                <a:solidFill>
                  <a:schemeClr val="tx1">
                    <a:lumMod val="65000"/>
                    <a:lumOff val="35000"/>
                  </a:schemeClr>
                </a:solidFill>
                <a:latin typeface="Dimbo" panose="020B0603010101010101" pitchFamily="34" charset="0"/>
              </a:rPr>
              <a:t>8. Super hearing - You pay close attention to sounds and patterns. You like to be fully informed about the latest news. Some might even say you're nosy!  Career clue: You might make an excellent reporter or gossip columnist. Or you might decide to become a musician.</a:t>
            </a:r>
          </a:p>
        </p:txBody>
      </p:sp>
    </p:spTree>
    <p:extLst>
      <p:ext uri="{BB962C8B-B14F-4D97-AF65-F5344CB8AC3E}">
        <p14:creationId xmlns:p14="http://schemas.microsoft.com/office/powerpoint/2010/main" val="23504452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26</a:t>
            </a:fld>
            <a:endParaRPr lang="en-US"/>
          </a:p>
        </p:txBody>
      </p:sp>
      <p:sp>
        <p:nvSpPr>
          <p:cNvPr id="19" name="Title 18"/>
          <p:cNvSpPr>
            <a:spLocks noGrp="1"/>
          </p:cNvSpPr>
          <p:nvPr>
            <p:ph type="title"/>
          </p:nvPr>
        </p:nvSpPr>
        <p:spPr>
          <a:xfrm>
            <a:off x="685291" y="1"/>
            <a:ext cx="7772400" cy="579120"/>
          </a:xfrm>
        </p:spPr>
        <p:txBody>
          <a:bodyPr/>
          <a:lstStyle/>
          <a:p>
            <a:r>
              <a:rPr lang="en-US" sz="4000" b="0" dirty="0">
                <a:latin typeface="Dimbo" panose="020B0603010101010101" pitchFamily="34" charset="0"/>
              </a:rPr>
              <a:t>Quick list of </a:t>
            </a:r>
            <a:r>
              <a:rPr lang="en-US" sz="4000" b="0" dirty="0" err="1">
                <a:latin typeface="Dimbo" panose="020B0603010101010101" pitchFamily="34" charset="0"/>
              </a:rPr>
              <a:t>Faves</a:t>
            </a:r>
            <a:r>
              <a:rPr lang="en-US" sz="4000" b="0" dirty="0">
                <a:latin typeface="Dimbo" panose="020B0603010101010101" pitchFamily="34" charset="0"/>
              </a:rPr>
              <a:t>!</a:t>
            </a:r>
          </a:p>
        </p:txBody>
      </p:sp>
      <p:sp>
        <p:nvSpPr>
          <p:cNvPr id="21" name="Content Placeholder 20"/>
          <p:cNvSpPr>
            <a:spLocks noGrp="1"/>
          </p:cNvSpPr>
          <p:nvPr>
            <p:ph idx="13"/>
          </p:nvPr>
        </p:nvSpPr>
        <p:spPr>
          <a:xfrm>
            <a:off x="427809" y="746761"/>
            <a:ext cx="5188131" cy="4007538"/>
          </a:xfrm>
        </p:spPr>
        <p:txBody>
          <a:bodyPr>
            <a:normAutofit fontScale="70000" lnSpcReduction="20000"/>
          </a:bodyPr>
          <a:lstStyle/>
          <a:p>
            <a:pPr marL="0" indent="0">
              <a:buNone/>
            </a:pPr>
            <a:r>
              <a:rPr lang="en-US" sz="3000" dirty="0">
                <a:solidFill>
                  <a:schemeClr val="tx1">
                    <a:lumMod val="65000"/>
                    <a:lumOff val="35000"/>
                  </a:schemeClr>
                </a:solidFill>
                <a:latin typeface="Dimbo" panose="020B0603010101010101" pitchFamily="34" charset="0"/>
              </a:rPr>
              <a:t>My favorite color is _________________________________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favorite pastime is _____________________________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favorite thing to snack on is____________________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LEAST favorite flavor of ice cream is 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favorite movie is _______________________________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favorite season is ______________________________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favorite drink is _______________________________</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When no one’s looking, I __________________________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I don’t like it when someone I don’t know _________ </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I think kids need more ___________________________</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I hate to shop for ________________________________</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family thinks I _______________________________</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favorite food is ______________________________</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My biggest pet peeve is __________________________</a:t>
            </a:r>
            <a:br>
              <a:rPr lang="en-US" sz="3000" dirty="0">
                <a:solidFill>
                  <a:schemeClr val="tx1">
                    <a:lumMod val="65000"/>
                    <a:lumOff val="35000"/>
                  </a:schemeClr>
                </a:solidFill>
                <a:latin typeface="Dimbo" panose="020B0603010101010101" pitchFamily="34" charset="0"/>
              </a:rPr>
            </a:br>
            <a:r>
              <a:rPr lang="en-US" sz="3000" dirty="0">
                <a:solidFill>
                  <a:schemeClr val="tx1">
                    <a:lumMod val="65000"/>
                    <a:lumOff val="35000"/>
                  </a:schemeClr>
                </a:solidFill>
                <a:latin typeface="Dimbo" panose="020B0603010101010101" pitchFamily="34" charset="0"/>
              </a:rPr>
              <a:t>I like people who _________________________________</a:t>
            </a:r>
          </a:p>
        </p:txBody>
      </p:sp>
    </p:spTree>
    <p:extLst>
      <p:ext uri="{BB962C8B-B14F-4D97-AF65-F5344CB8AC3E}">
        <p14:creationId xmlns:p14="http://schemas.microsoft.com/office/powerpoint/2010/main" val="34301665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27</a:t>
            </a:fld>
            <a:endParaRPr lang="en-US"/>
          </a:p>
        </p:txBody>
      </p:sp>
      <p:sp>
        <p:nvSpPr>
          <p:cNvPr id="19" name="Title 18"/>
          <p:cNvSpPr>
            <a:spLocks noGrp="1"/>
          </p:cNvSpPr>
          <p:nvPr>
            <p:ph type="title"/>
          </p:nvPr>
        </p:nvSpPr>
        <p:spPr>
          <a:xfrm>
            <a:off x="685291" y="235131"/>
            <a:ext cx="7772400" cy="868182"/>
          </a:xfrm>
        </p:spPr>
        <p:txBody>
          <a:bodyPr/>
          <a:lstStyle/>
          <a:p>
            <a:r>
              <a:rPr lang="en-US" sz="4800" dirty="0">
                <a:latin typeface="Dimbo" panose="020B0603010101010101" pitchFamily="34" charset="0"/>
              </a:rPr>
              <a:t>You’re a Lifesaver</a:t>
            </a:r>
            <a:br>
              <a:rPr lang="en-US" sz="4800" dirty="0">
                <a:latin typeface="Dimbo" panose="020B0603010101010101" pitchFamily="34" charset="0"/>
              </a:rPr>
            </a:br>
            <a:r>
              <a:rPr lang="en-US" dirty="0">
                <a:latin typeface="Dimbo" panose="020B0603010101010101" pitchFamily="34" charset="0"/>
              </a:rPr>
              <a:t>Take TWO different Colors</a:t>
            </a:r>
          </a:p>
        </p:txBody>
      </p:sp>
      <p:sp>
        <p:nvSpPr>
          <p:cNvPr id="20" name="Content Placeholder 19"/>
          <p:cNvSpPr>
            <a:spLocks noGrp="1"/>
          </p:cNvSpPr>
          <p:nvPr>
            <p:ph idx="1"/>
          </p:nvPr>
        </p:nvSpPr>
        <p:spPr>
          <a:xfrm>
            <a:off x="182880" y="1110343"/>
            <a:ext cx="8770620" cy="3575375"/>
          </a:xfrm>
        </p:spPr>
        <p:txBody>
          <a:bodyPr>
            <a:normAutofit/>
          </a:bodyPr>
          <a:lstStyle/>
          <a:p>
            <a:pPr marL="0" indent="0">
              <a:buNone/>
            </a:pPr>
            <a:br>
              <a:rPr lang="en-US" dirty="0"/>
            </a:br>
            <a:r>
              <a:rPr lang="en-US" u="sng" dirty="0">
                <a:solidFill>
                  <a:schemeClr val="tx1">
                    <a:lumMod val="65000"/>
                    <a:lumOff val="35000"/>
                  </a:schemeClr>
                </a:solidFill>
                <a:latin typeface="Dimbo" panose="020B0603010101010101" pitchFamily="34" charset="0"/>
              </a:rPr>
              <a:t>Yellow</a:t>
            </a:r>
            <a:r>
              <a:rPr lang="en-US" dirty="0">
                <a:solidFill>
                  <a:schemeClr val="tx1">
                    <a:lumMod val="65000"/>
                    <a:lumOff val="35000"/>
                  </a:schemeClr>
                </a:solidFill>
                <a:latin typeface="Dimbo" panose="020B0603010101010101" pitchFamily="34" charset="0"/>
              </a:rPr>
              <a:t> – Name something you hate to shop for</a:t>
            </a:r>
            <a:br>
              <a:rPr lang="en-US" dirty="0">
                <a:solidFill>
                  <a:schemeClr val="tx1">
                    <a:lumMod val="65000"/>
                    <a:lumOff val="35000"/>
                  </a:schemeClr>
                </a:solidFill>
                <a:latin typeface="Dimbo" panose="020B0603010101010101" pitchFamily="34" charset="0"/>
              </a:rPr>
            </a:br>
            <a:br>
              <a:rPr lang="en-US" u="sng" dirty="0">
                <a:solidFill>
                  <a:schemeClr val="tx1">
                    <a:lumMod val="65000"/>
                    <a:lumOff val="35000"/>
                  </a:schemeClr>
                </a:solidFill>
                <a:latin typeface="Dimbo" panose="020B0603010101010101" pitchFamily="34" charset="0"/>
              </a:rPr>
            </a:br>
            <a:r>
              <a:rPr lang="en-US" u="sng" dirty="0">
                <a:solidFill>
                  <a:schemeClr val="tx1">
                    <a:lumMod val="65000"/>
                    <a:lumOff val="35000"/>
                  </a:schemeClr>
                </a:solidFill>
                <a:latin typeface="Dimbo" panose="020B0603010101010101" pitchFamily="34" charset="0"/>
              </a:rPr>
              <a:t>Red</a:t>
            </a:r>
            <a:r>
              <a:rPr lang="en-US" dirty="0">
                <a:solidFill>
                  <a:schemeClr val="tx1">
                    <a:lumMod val="65000"/>
                    <a:lumOff val="35000"/>
                  </a:schemeClr>
                </a:solidFill>
                <a:latin typeface="Dimbo" panose="020B0603010101010101" pitchFamily="34" charset="0"/>
              </a:rPr>
              <a:t> – if money wasn’t a factor, where would you like to travel to?</a:t>
            </a:r>
            <a:br>
              <a:rPr lang="en-US" dirty="0">
                <a:solidFill>
                  <a:schemeClr val="tx1">
                    <a:lumMod val="65000"/>
                    <a:lumOff val="35000"/>
                  </a:schemeClr>
                </a:solidFill>
                <a:latin typeface="Dimbo" panose="020B0603010101010101" pitchFamily="34" charset="0"/>
              </a:rPr>
            </a:br>
            <a:br>
              <a:rPr lang="en-US" u="sng" dirty="0">
                <a:solidFill>
                  <a:schemeClr val="tx1">
                    <a:lumMod val="65000"/>
                    <a:lumOff val="35000"/>
                  </a:schemeClr>
                </a:solidFill>
                <a:latin typeface="Dimbo" panose="020B0603010101010101" pitchFamily="34" charset="0"/>
              </a:rPr>
            </a:br>
            <a:r>
              <a:rPr lang="en-US" u="sng" dirty="0">
                <a:solidFill>
                  <a:schemeClr val="tx1">
                    <a:lumMod val="65000"/>
                    <a:lumOff val="35000"/>
                  </a:schemeClr>
                </a:solidFill>
                <a:latin typeface="Dimbo" panose="020B0603010101010101" pitchFamily="34" charset="0"/>
              </a:rPr>
              <a:t>Orange</a:t>
            </a:r>
            <a:r>
              <a:rPr lang="en-US" dirty="0">
                <a:solidFill>
                  <a:schemeClr val="tx1">
                    <a:lumMod val="65000"/>
                    <a:lumOff val="35000"/>
                  </a:schemeClr>
                </a:solidFill>
                <a:latin typeface="Dimbo" panose="020B0603010101010101" pitchFamily="34" charset="0"/>
              </a:rPr>
              <a:t> – if a major motion picture was made about you, who would play you?</a:t>
            </a:r>
          </a:p>
          <a:p>
            <a:pPr marL="0" indent="0">
              <a:buNone/>
            </a:pPr>
            <a:br>
              <a:rPr lang="en-US" dirty="0">
                <a:solidFill>
                  <a:schemeClr val="tx1">
                    <a:lumMod val="65000"/>
                    <a:lumOff val="35000"/>
                  </a:schemeClr>
                </a:solidFill>
                <a:latin typeface="Dimbo" panose="020B0603010101010101" pitchFamily="34" charset="0"/>
              </a:rPr>
            </a:br>
            <a:r>
              <a:rPr lang="en-US" u="sng" dirty="0">
                <a:solidFill>
                  <a:schemeClr val="tx1">
                    <a:lumMod val="65000"/>
                    <a:lumOff val="35000"/>
                  </a:schemeClr>
                </a:solidFill>
                <a:latin typeface="Dimbo" panose="020B0603010101010101" pitchFamily="34" charset="0"/>
              </a:rPr>
              <a:t>Purple</a:t>
            </a:r>
            <a:r>
              <a:rPr lang="en-US" dirty="0">
                <a:solidFill>
                  <a:schemeClr val="tx1">
                    <a:lumMod val="65000"/>
                    <a:lumOff val="35000"/>
                  </a:schemeClr>
                </a:solidFill>
                <a:latin typeface="Dimbo" panose="020B0603010101010101" pitchFamily="34" charset="0"/>
              </a:rPr>
              <a:t> – if there was a theme song that played every time you walked into a room, what would it be?</a:t>
            </a:r>
          </a:p>
          <a:p>
            <a:pPr marL="0" indent="0">
              <a:buNone/>
            </a:pPr>
            <a:br>
              <a:rPr lang="en-US" dirty="0">
                <a:solidFill>
                  <a:schemeClr val="tx1">
                    <a:lumMod val="65000"/>
                    <a:lumOff val="35000"/>
                  </a:schemeClr>
                </a:solidFill>
                <a:latin typeface="Dimbo" panose="020B0603010101010101" pitchFamily="34" charset="0"/>
              </a:rPr>
            </a:br>
            <a:r>
              <a:rPr lang="en-US" u="sng" dirty="0">
                <a:solidFill>
                  <a:schemeClr val="tx1">
                    <a:lumMod val="65000"/>
                    <a:lumOff val="35000"/>
                  </a:schemeClr>
                </a:solidFill>
                <a:latin typeface="Dimbo" panose="020B0603010101010101" pitchFamily="34" charset="0"/>
              </a:rPr>
              <a:t>Green</a:t>
            </a:r>
            <a:r>
              <a:rPr lang="en-US" dirty="0">
                <a:solidFill>
                  <a:schemeClr val="tx1">
                    <a:lumMod val="65000"/>
                    <a:lumOff val="35000"/>
                  </a:schemeClr>
                </a:solidFill>
                <a:latin typeface="Dimbo" panose="020B0603010101010101" pitchFamily="34" charset="0"/>
              </a:rPr>
              <a:t> – if you could get any celebrity to be a spokesperson for your job/organization, who would it be?  </a:t>
            </a:r>
          </a:p>
          <a:p>
            <a:pPr marL="0" indent="0">
              <a:buNone/>
            </a:pPr>
            <a:endParaRPr lang="en-US" dirty="0">
              <a:solidFill>
                <a:schemeClr val="tx1">
                  <a:lumMod val="65000"/>
                  <a:lumOff val="35000"/>
                </a:schemeClr>
              </a:solidFill>
              <a:latin typeface="Dimbo" panose="020B0603010101010101" pitchFamily="34" charset="0"/>
            </a:endParaRPr>
          </a:p>
          <a:p>
            <a:endParaRPr lang="en-US" dirty="0"/>
          </a:p>
        </p:txBody>
      </p:sp>
      <p:pic>
        <p:nvPicPr>
          <p:cNvPr id="4" name="Picture 3">
            <a:extLst>
              <a:ext uri="{FF2B5EF4-FFF2-40B4-BE49-F238E27FC236}">
                <a16:creationId xmlns:a16="http://schemas.microsoft.com/office/drawing/2014/main" id="{9FB8959C-7DAA-4414-A05A-8034BCF5393C}"/>
              </a:ext>
            </a:extLst>
          </p:cNvPr>
          <p:cNvPicPr>
            <a:picLocks noChangeAspect="1"/>
          </p:cNvPicPr>
          <p:nvPr/>
        </p:nvPicPr>
        <p:blipFill>
          <a:blip r:embed="rId2"/>
          <a:stretch>
            <a:fillRect/>
          </a:stretch>
        </p:blipFill>
        <p:spPr>
          <a:xfrm>
            <a:off x="6393657" y="840635"/>
            <a:ext cx="2308153" cy="1731115"/>
          </a:xfrm>
          <a:prstGeom prst="rect">
            <a:avLst/>
          </a:prstGeom>
        </p:spPr>
      </p:pic>
    </p:spTree>
    <p:extLst>
      <p:ext uri="{BB962C8B-B14F-4D97-AF65-F5344CB8AC3E}">
        <p14:creationId xmlns:p14="http://schemas.microsoft.com/office/powerpoint/2010/main" val="4223197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131D21-4A4F-034C-896A-AD009F94F6BB}" type="slidenum">
              <a:rPr lang="en-US" smtClean="0"/>
              <a:t>28</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80"/>
          <a:stretch/>
        </p:blipFill>
        <p:spPr>
          <a:xfrm rot="16200000">
            <a:off x="2223545" y="-348210"/>
            <a:ext cx="4606064" cy="5795604"/>
          </a:xfrm>
          <a:prstGeom prst="rect">
            <a:avLst/>
          </a:prstGeom>
        </p:spPr>
      </p:pic>
      <p:sp>
        <p:nvSpPr>
          <p:cNvPr id="5" name="TextBox 4">
            <a:extLst>
              <a:ext uri="{FF2B5EF4-FFF2-40B4-BE49-F238E27FC236}">
                <a16:creationId xmlns:a16="http://schemas.microsoft.com/office/drawing/2014/main" id="{5B627AAB-16EA-48A3-B70C-5511D27F4B40}"/>
              </a:ext>
            </a:extLst>
          </p:cNvPr>
          <p:cNvSpPr txBox="1"/>
          <p:nvPr/>
        </p:nvSpPr>
        <p:spPr bwMode="auto">
          <a:xfrm rot="16200000">
            <a:off x="-1118441" y="2071613"/>
            <a:ext cx="3765038" cy="100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rtlCol="0" anchor="ctr" anchorCtr="0" compatLnSpc="1">
            <a:prstTxWarp prst="textNoShape">
              <a:avLst/>
            </a:prstTxWarp>
            <a:spAutoFit/>
          </a:bodyPr>
          <a:lstStyle/>
          <a:p>
            <a:r>
              <a:rPr lang="en-US" sz="6000" b="0" i="0" dirty="0">
                <a:solidFill>
                  <a:schemeClr val="accent6">
                    <a:lumMod val="75000"/>
                  </a:schemeClr>
                </a:solidFill>
                <a:latin typeface="Dimbo" panose="020B0603010101010101" pitchFamily="34" charset="0"/>
              </a:rPr>
              <a:t>Mind Benders</a:t>
            </a:r>
          </a:p>
        </p:txBody>
      </p:sp>
    </p:spTree>
    <p:extLst>
      <p:ext uri="{BB962C8B-B14F-4D97-AF65-F5344CB8AC3E}">
        <p14:creationId xmlns:p14="http://schemas.microsoft.com/office/powerpoint/2010/main" val="17908599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D6E0F2-9912-4155-A79F-254C7BEC76E6}"/>
              </a:ext>
            </a:extLst>
          </p:cNvPr>
          <p:cNvSpPr>
            <a:spLocks noGrp="1"/>
          </p:cNvSpPr>
          <p:nvPr>
            <p:ph type="sldNum" sz="quarter" idx="12"/>
          </p:nvPr>
        </p:nvSpPr>
        <p:spPr/>
        <p:txBody>
          <a:bodyPr/>
          <a:lstStyle/>
          <a:p>
            <a:fld id="{23131D21-4A4F-034C-896A-AD009F94F6BB}" type="slidenum">
              <a:rPr lang="en-US" smtClean="0"/>
              <a:t>29</a:t>
            </a:fld>
            <a:endParaRPr lang="en-US"/>
          </a:p>
        </p:txBody>
      </p:sp>
      <p:sp>
        <p:nvSpPr>
          <p:cNvPr id="5" name="Title 4">
            <a:extLst>
              <a:ext uri="{FF2B5EF4-FFF2-40B4-BE49-F238E27FC236}">
                <a16:creationId xmlns:a16="http://schemas.microsoft.com/office/drawing/2014/main" id="{B07C80FF-07A3-41B5-94FC-52DE18A3837A}"/>
              </a:ext>
            </a:extLst>
          </p:cNvPr>
          <p:cNvSpPr>
            <a:spLocks noGrp="1"/>
          </p:cNvSpPr>
          <p:nvPr>
            <p:ph type="title"/>
          </p:nvPr>
        </p:nvSpPr>
        <p:spPr>
          <a:xfrm>
            <a:off x="681947" y="450057"/>
            <a:ext cx="7772400" cy="4186237"/>
          </a:xfrm>
        </p:spPr>
        <p:txBody>
          <a:bodyPr/>
          <a:lstStyle/>
          <a:p>
            <a:r>
              <a:rPr lang="en-US" sz="6000" b="0" dirty="0">
                <a:latin typeface="Dimbo" panose="020B0603010101010101" pitchFamily="34" charset="0"/>
              </a:rPr>
              <a:t>Thank You!</a:t>
            </a:r>
            <a:br>
              <a:rPr lang="en-US" sz="6000" b="0" dirty="0">
                <a:latin typeface="Dimbo" panose="020B0603010101010101" pitchFamily="34" charset="0"/>
              </a:rPr>
            </a:br>
            <a:r>
              <a:rPr lang="en-US" sz="6000" b="0" dirty="0">
                <a:latin typeface="Dimbo" panose="020B0603010101010101" pitchFamily="34" charset="0"/>
              </a:rPr>
              <a:t>Mike</a:t>
            </a:r>
            <a:br>
              <a:rPr lang="en-US" sz="6000" b="0" dirty="0">
                <a:latin typeface="Dimbo" panose="020B0603010101010101" pitchFamily="34" charset="0"/>
              </a:rPr>
            </a:br>
            <a:r>
              <a:rPr lang="en-US" sz="6000" b="0" dirty="0">
                <a:latin typeface="Dimbo" panose="020B0603010101010101" pitchFamily="34" charset="0"/>
              </a:rPr>
              <a:t>mhauser@ag.arizona.edu</a:t>
            </a:r>
            <a:br>
              <a:rPr lang="en-US" sz="6000" b="0" dirty="0">
                <a:latin typeface="Dimbo" panose="020B0603010101010101" pitchFamily="34" charset="0"/>
              </a:rPr>
            </a:br>
            <a:r>
              <a:rPr lang="en-US" sz="6000" b="0" dirty="0">
                <a:latin typeface="Dimbo" panose="020B0603010101010101" pitchFamily="34" charset="0"/>
              </a:rPr>
              <a:t>Amy</a:t>
            </a:r>
            <a:br>
              <a:rPr lang="en-US" sz="6000" b="0" dirty="0">
                <a:latin typeface="Dimbo" panose="020B0603010101010101" pitchFamily="34" charset="0"/>
              </a:rPr>
            </a:br>
            <a:r>
              <a:rPr lang="en-US" sz="6000" b="0" dirty="0">
                <a:latin typeface="Dimbo" panose="020B0603010101010101" pitchFamily="34" charset="0"/>
              </a:rPr>
              <a:t>aparrott@ag.arizona.edu</a:t>
            </a:r>
            <a:endParaRPr lang="en-US" sz="6000" dirty="0"/>
          </a:p>
        </p:txBody>
      </p:sp>
      <p:cxnSp>
        <p:nvCxnSpPr>
          <p:cNvPr id="7" name="Straight Connector 6">
            <a:extLst>
              <a:ext uri="{FF2B5EF4-FFF2-40B4-BE49-F238E27FC236}">
                <a16:creationId xmlns:a16="http://schemas.microsoft.com/office/drawing/2014/main" id="{FAD659A8-F5C3-49F5-8E16-454462118DCD}"/>
              </a:ext>
            </a:extLst>
          </p:cNvPr>
          <p:cNvCxnSpPr/>
          <p:nvPr/>
        </p:nvCxnSpPr>
        <p:spPr bwMode="auto">
          <a:xfrm>
            <a:off x="858823" y="1185863"/>
            <a:ext cx="724376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94449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8354" y="287383"/>
            <a:ext cx="7772400" cy="1103313"/>
          </a:xfrm>
        </p:spPr>
        <p:txBody>
          <a:bodyPr/>
          <a:lstStyle/>
          <a:p>
            <a:r>
              <a:rPr lang="en-US" sz="5400" b="0" dirty="0">
                <a:solidFill>
                  <a:srgbClr val="002060"/>
                </a:solidFill>
                <a:latin typeface="Dimbo" panose="020B0603010101010101" pitchFamily="34" charset="0"/>
              </a:rPr>
              <a:t>Why are Ice Breakers Important?</a:t>
            </a:r>
          </a:p>
        </p:txBody>
      </p:sp>
      <p:sp>
        <p:nvSpPr>
          <p:cNvPr id="4" name="Slide Number Placeholder 3"/>
          <p:cNvSpPr>
            <a:spLocks noGrp="1"/>
          </p:cNvSpPr>
          <p:nvPr>
            <p:ph type="sldNum" sz="quarter" idx="10"/>
          </p:nvPr>
        </p:nvSpPr>
        <p:spPr/>
        <p:txBody>
          <a:bodyPr/>
          <a:lstStyle/>
          <a:p>
            <a:fld id="{23131D21-4A4F-034C-896A-AD009F94F6BB}" type="slidenum">
              <a:rPr lang="en-US" smtClean="0"/>
              <a:t>3</a:t>
            </a:fld>
            <a:endParaRPr lang="en-US"/>
          </a:p>
        </p:txBody>
      </p:sp>
      <p:sp>
        <p:nvSpPr>
          <p:cNvPr id="8" name="Content Placeholder 7"/>
          <p:cNvSpPr>
            <a:spLocks noGrp="1"/>
          </p:cNvSpPr>
          <p:nvPr>
            <p:ph idx="11"/>
          </p:nvPr>
        </p:nvSpPr>
        <p:spPr>
          <a:xfrm>
            <a:off x="574766" y="1685109"/>
            <a:ext cx="8085908" cy="2821577"/>
          </a:xfrm>
        </p:spPr>
        <p:txBody>
          <a:bodyPr>
            <a:normAutofit fontScale="55000" lnSpcReduction="20000"/>
          </a:bodyPr>
          <a:lstStyle/>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They're fun to play, making them a welcomed break from regular work activities.</a:t>
            </a:r>
          </a:p>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They break down barriers that might exist between employees.</a:t>
            </a:r>
          </a:p>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They can help kickstart major meetings or long training sessions.</a:t>
            </a:r>
          </a:p>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They make it easier for employees to communicate with one another.</a:t>
            </a:r>
          </a:p>
          <a:p>
            <a:pPr marL="685800" indent="-685800">
              <a:buFont typeface="Arial" panose="020B0604020202020204" pitchFamily="34" charset="0"/>
              <a:buChar char="•"/>
            </a:pPr>
            <a:r>
              <a:rPr lang="en-US" sz="4500" dirty="0">
                <a:solidFill>
                  <a:schemeClr val="tx1">
                    <a:lumMod val="65000"/>
                    <a:lumOff val="35000"/>
                  </a:schemeClr>
                </a:solidFill>
                <a:latin typeface="Dimbo" panose="020B0603010101010101" pitchFamily="34" charset="0"/>
              </a:rPr>
              <a:t>They encourage interactions that wouldn't usually take place in the context of a normal workday. </a:t>
            </a:r>
            <a:endParaRPr lang="en-US" dirty="0"/>
          </a:p>
        </p:txBody>
      </p:sp>
    </p:spTree>
    <p:extLst>
      <p:ext uri="{BB962C8B-B14F-4D97-AF65-F5344CB8AC3E}">
        <p14:creationId xmlns:p14="http://schemas.microsoft.com/office/powerpoint/2010/main" val="15235100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8360" y="201479"/>
            <a:ext cx="7772400" cy="4463512"/>
          </a:xfrm>
        </p:spPr>
        <p:txBody>
          <a:bodyPr/>
          <a:lstStyle/>
          <a:p>
            <a:pPr algn="l"/>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Glazed Expression</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1. Stripes</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2. Polka Dots</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3. Checks</a:t>
            </a:r>
            <a:br>
              <a:rPr lang="en-US" sz="5400" b="0" dirty="0">
                <a:solidFill>
                  <a:srgbClr val="002060"/>
                </a:solidFill>
                <a:latin typeface="Dimbo" panose="020B0603010101010101" pitchFamily="34" charset="0"/>
              </a:rPr>
            </a:br>
            <a:r>
              <a:rPr lang="en-US" sz="5400" b="0" dirty="0">
                <a:solidFill>
                  <a:srgbClr val="002060"/>
                </a:solidFill>
                <a:latin typeface="Dimbo" panose="020B0603010101010101" pitchFamily="34" charset="0"/>
              </a:rPr>
              <a:t>4. Wavy Lines</a:t>
            </a:r>
            <a:br>
              <a:rPr lang="en-US" sz="5400" b="0" dirty="0">
                <a:solidFill>
                  <a:srgbClr val="002060"/>
                </a:solidFill>
                <a:latin typeface="Dimbo" panose="020B0603010101010101" pitchFamily="34" charset="0"/>
              </a:rPr>
            </a:br>
            <a:endParaRPr lang="en-US" sz="5400" b="0" dirty="0">
              <a:solidFill>
                <a:srgbClr val="002060"/>
              </a:solidFill>
              <a:latin typeface="Dimbo" panose="020B0603010101010101" pitchFamily="34" charset="0"/>
            </a:endParaRPr>
          </a:p>
        </p:txBody>
      </p:sp>
      <p:sp>
        <p:nvSpPr>
          <p:cNvPr id="4" name="Slide Number Placeholder 3"/>
          <p:cNvSpPr>
            <a:spLocks noGrp="1"/>
          </p:cNvSpPr>
          <p:nvPr>
            <p:ph type="sldNum" sz="quarter" idx="10"/>
          </p:nvPr>
        </p:nvSpPr>
        <p:spPr/>
        <p:txBody>
          <a:bodyPr/>
          <a:lstStyle/>
          <a:p>
            <a:fld id="{23131D21-4A4F-034C-896A-AD009F94F6BB}" type="slidenum">
              <a:rPr lang="en-US" smtClean="0"/>
              <a:t>4</a:t>
            </a:fld>
            <a:endParaRPr lang="en-US"/>
          </a:p>
        </p:txBody>
      </p:sp>
    </p:spTree>
    <p:extLst>
      <p:ext uri="{BB962C8B-B14F-4D97-AF65-F5344CB8AC3E}">
        <p14:creationId xmlns:p14="http://schemas.microsoft.com/office/powerpoint/2010/main" val="6781192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766" y="85157"/>
            <a:ext cx="7772400" cy="1103313"/>
          </a:xfrm>
        </p:spPr>
        <p:txBody>
          <a:bodyPr/>
          <a:lstStyle/>
          <a:p>
            <a:r>
              <a:rPr lang="en-US" sz="5400" b="0">
                <a:solidFill>
                  <a:srgbClr val="002060"/>
                </a:solidFill>
                <a:latin typeface="Dimbo" panose="020B0603010101010101" pitchFamily="34" charset="0"/>
              </a:rPr>
              <a:t>Does Morale </a:t>
            </a:r>
            <a:r>
              <a:rPr lang="en-US" sz="5400" b="0" dirty="0">
                <a:solidFill>
                  <a:srgbClr val="002060"/>
                </a:solidFill>
                <a:latin typeface="Dimbo" panose="020B0603010101010101" pitchFamily="34" charset="0"/>
              </a:rPr>
              <a:t>Really Matter?</a:t>
            </a:r>
          </a:p>
        </p:txBody>
      </p:sp>
      <p:sp>
        <p:nvSpPr>
          <p:cNvPr id="4" name="Slide Number Placeholder 3"/>
          <p:cNvSpPr>
            <a:spLocks noGrp="1"/>
          </p:cNvSpPr>
          <p:nvPr>
            <p:ph type="sldNum" sz="quarter" idx="10"/>
          </p:nvPr>
        </p:nvSpPr>
        <p:spPr/>
        <p:txBody>
          <a:bodyPr/>
          <a:lstStyle/>
          <a:p>
            <a:fld id="{23131D21-4A4F-034C-896A-AD009F94F6BB}" type="slidenum">
              <a:rPr lang="en-US" smtClean="0"/>
              <a:t>5</a:t>
            </a:fld>
            <a:endParaRPr lang="en-US"/>
          </a:p>
        </p:txBody>
      </p:sp>
      <p:sp>
        <p:nvSpPr>
          <p:cNvPr id="8" name="Content Placeholder 7"/>
          <p:cNvSpPr>
            <a:spLocks noGrp="1"/>
          </p:cNvSpPr>
          <p:nvPr>
            <p:ph idx="11"/>
          </p:nvPr>
        </p:nvSpPr>
        <p:spPr>
          <a:xfrm>
            <a:off x="264319" y="1045595"/>
            <a:ext cx="8501062" cy="3693731"/>
          </a:xfrm>
        </p:spPr>
        <p:txBody>
          <a:bodyPr>
            <a:noAutofit/>
          </a:bodyPr>
          <a:lstStyle/>
          <a:p>
            <a:pPr algn="just"/>
            <a:r>
              <a:rPr lang="en-US" sz="4000" b="1" dirty="0">
                <a:solidFill>
                  <a:schemeClr val="tx1">
                    <a:lumMod val="75000"/>
                    <a:lumOff val="25000"/>
                  </a:schemeClr>
                </a:solidFill>
                <a:latin typeface="Dimbo" panose="020B0603010101010101" pitchFamily="34" charset="0"/>
              </a:rPr>
              <a:t>Improved productivity</a:t>
            </a:r>
            <a:r>
              <a:rPr lang="en-US" sz="4000" dirty="0">
                <a:solidFill>
                  <a:schemeClr val="tx1">
                    <a:lumMod val="75000"/>
                    <a:lumOff val="25000"/>
                  </a:schemeClr>
                </a:solidFill>
                <a:latin typeface="Dimbo" panose="020B0603010101010101" pitchFamily="34" charset="0"/>
              </a:rPr>
              <a:t> When morale is high, everyone works well. Productivity improves when the participants engage.  You’ll find people will arrive early or stay late without expecting rewards, because they love being involved. </a:t>
            </a:r>
          </a:p>
        </p:txBody>
      </p:sp>
    </p:spTree>
    <p:extLst>
      <p:ext uri="{BB962C8B-B14F-4D97-AF65-F5344CB8AC3E}">
        <p14:creationId xmlns:p14="http://schemas.microsoft.com/office/powerpoint/2010/main" val="18529379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766" y="85157"/>
            <a:ext cx="7772400" cy="1103313"/>
          </a:xfrm>
        </p:spPr>
        <p:txBody>
          <a:bodyPr/>
          <a:lstStyle/>
          <a:p>
            <a:r>
              <a:rPr lang="en-US" sz="5200" b="0" dirty="0">
                <a:solidFill>
                  <a:srgbClr val="002060"/>
                </a:solidFill>
                <a:latin typeface="Dimbo" panose="020B0603010101010101" pitchFamily="34" charset="0"/>
              </a:rPr>
              <a:t>Does Morale Really Matter?</a:t>
            </a:r>
          </a:p>
        </p:txBody>
      </p:sp>
      <p:sp>
        <p:nvSpPr>
          <p:cNvPr id="4" name="Slide Number Placeholder 3"/>
          <p:cNvSpPr>
            <a:spLocks noGrp="1"/>
          </p:cNvSpPr>
          <p:nvPr>
            <p:ph type="sldNum" sz="quarter" idx="10"/>
          </p:nvPr>
        </p:nvSpPr>
        <p:spPr/>
        <p:txBody>
          <a:bodyPr/>
          <a:lstStyle/>
          <a:p>
            <a:fld id="{23131D21-4A4F-034C-896A-AD009F94F6BB}" type="slidenum">
              <a:rPr lang="en-US" smtClean="0"/>
              <a:t>6</a:t>
            </a:fld>
            <a:endParaRPr lang="en-US"/>
          </a:p>
        </p:txBody>
      </p:sp>
      <p:sp>
        <p:nvSpPr>
          <p:cNvPr id="8" name="Content Placeholder 7"/>
          <p:cNvSpPr>
            <a:spLocks noGrp="1"/>
          </p:cNvSpPr>
          <p:nvPr>
            <p:ph idx="11"/>
          </p:nvPr>
        </p:nvSpPr>
        <p:spPr>
          <a:xfrm>
            <a:off x="264319" y="1045595"/>
            <a:ext cx="8501062" cy="3693731"/>
          </a:xfrm>
        </p:spPr>
        <p:txBody>
          <a:bodyPr>
            <a:noAutofit/>
          </a:bodyPr>
          <a:lstStyle/>
          <a:p>
            <a:pPr algn="just"/>
            <a:r>
              <a:rPr lang="en-US" sz="3400" b="1" dirty="0">
                <a:solidFill>
                  <a:schemeClr val="tx1">
                    <a:lumMod val="75000"/>
                    <a:lumOff val="25000"/>
                  </a:schemeClr>
                </a:solidFill>
                <a:latin typeface="Dimbo" panose="020B0603010101010101" pitchFamily="34" charset="0"/>
              </a:rPr>
              <a:t>Improved performance and creativity</a:t>
            </a:r>
            <a:r>
              <a:rPr lang="en-US" sz="3400" dirty="0">
                <a:solidFill>
                  <a:schemeClr val="tx1">
                    <a:lumMod val="75000"/>
                    <a:lumOff val="25000"/>
                  </a:schemeClr>
                </a:solidFill>
                <a:latin typeface="Dimbo" panose="020B0603010101010101" pitchFamily="34" charset="0"/>
              </a:rPr>
              <a:t> Individuals perform better when morale is high. Try holding a brainstorming meeting to solve a problem when morale is high and you’ll be amazed at how quickly solutions arrive. Hold the same meeting among a team of bored, or inattentive participants, and you’ll find the meeting drags on with no resolution.</a:t>
            </a:r>
          </a:p>
        </p:txBody>
      </p:sp>
    </p:spTree>
    <p:extLst>
      <p:ext uri="{BB962C8B-B14F-4D97-AF65-F5344CB8AC3E}">
        <p14:creationId xmlns:p14="http://schemas.microsoft.com/office/powerpoint/2010/main" val="5372915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766" y="85157"/>
            <a:ext cx="7772400" cy="1103313"/>
          </a:xfrm>
        </p:spPr>
        <p:txBody>
          <a:bodyPr/>
          <a:lstStyle/>
          <a:p>
            <a:r>
              <a:rPr lang="en-US" sz="5200" b="0" dirty="0">
                <a:solidFill>
                  <a:srgbClr val="002060"/>
                </a:solidFill>
                <a:latin typeface="Dimbo" panose="020B0603010101010101" pitchFamily="34" charset="0"/>
              </a:rPr>
              <a:t>Does Morale Really Matter?</a:t>
            </a:r>
          </a:p>
        </p:txBody>
      </p:sp>
      <p:sp>
        <p:nvSpPr>
          <p:cNvPr id="4" name="Slide Number Placeholder 3"/>
          <p:cNvSpPr>
            <a:spLocks noGrp="1"/>
          </p:cNvSpPr>
          <p:nvPr>
            <p:ph type="sldNum" sz="quarter" idx="10"/>
          </p:nvPr>
        </p:nvSpPr>
        <p:spPr/>
        <p:txBody>
          <a:bodyPr/>
          <a:lstStyle/>
          <a:p>
            <a:fld id="{23131D21-4A4F-034C-896A-AD009F94F6BB}" type="slidenum">
              <a:rPr lang="en-US" smtClean="0"/>
              <a:t>7</a:t>
            </a:fld>
            <a:endParaRPr lang="en-US"/>
          </a:p>
        </p:txBody>
      </p:sp>
      <p:sp>
        <p:nvSpPr>
          <p:cNvPr id="8" name="Content Placeholder 7"/>
          <p:cNvSpPr>
            <a:spLocks noGrp="1"/>
          </p:cNvSpPr>
          <p:nvPr>
            <p:ph idx="11"/>
          </p:nvPr>
        </p:nvSpPr>
        <p:spPr>
          <a:xfrm>
            <a:off x="264319" y="1045595"/>
            <a:ext cx="8501062" cy="3693731"/>
          </a:xfrm>
        </p:spPr>
        <p:txBody>
          <a:bodyPr>
            <a:noAutofit/>
          </a:bodyPr>
          <a:lstStyle/>
          <a:p>
            <a:pPr algn="just"/>
            <a:r>
              <a:rPr lang="en-US" sz="4000" b="1" dirty="0">
                <a:solidFill>
                  <a:schemeClr val="tx1">
                    <a:lumMod val="75000"/>
                    <a:lumOff val="25000"/>
                  </a:schemeClr>
                </a:solidFill>
                <a:latin typeface="Dimbo" panose="020B0603010101010101" pitchFamily="34" charset="0"/>
              </a:rPr>
              <a:t>Higher attention to detail</a:t>
            </a:r>
            <a:r>
              <a:rPr lang="en-US" sz="4000" dirty="0">
                <a:solidFill>
                  <a:schemeClr val="tx1">
                    <a:lumMod val="75000"/>
                    <a:lumOff val="25000"/>
                  </a:schemeClr>
                </a:solidFill>
                <a:latin typeface="Dimbo" panose="020B0603010101010101" pitchFamily="34" charset="0"/>
              </a:rPr>
              <a:t> When staff enjoy the work, people will pay attention to what they are doing. When morale is low, people are more likely to become distracted, make mistakes or work slower.</a:t>
            </a:r>
          </a:p>
        </p:txBody>
      </p:sp>
    </p:spTree>
    <p:extLst>
      <p:ext uri="{BB962C8B-B14F-4D97-AF65-F5344CB8AC3E}">
        <p14:creationId xmlns:p14="http://schemas.microsoft.com/office/powerpoint/2010/main" val="125088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766" y="85157"/>
            <a:ext cx="7772400" cy="1103313"/>
          </a:xfrm>
        </p:spPr>
        <p:txBody>
          <a:bodyPr/>
          <a:lstStyle/>
          <a:p>
            <a:r>
              <a:rPr lang="en-US" sz="5200" b="0" dirty="0">
                <a:solidFill>
                  <a:srgbClr val="002060"/>
                </a:solidFill>
                <a:latin typeface="Dimbo" panose="020B0603010101010101" pitchFamily="34" charset="0"/>
              </a:rPr>
              <a:t>Does Morale Really Matter?</a:t>
            </a:r>
          </a:p>
        </p:txBody>
      </p:sp>
      <p:sp>
        <p:nvSpPr>
          <p:cNvPr id="4" name="Slide Number Placeholder 3"/>
          <p:cNvSpPr>
            <a:spLocks noGrp="1"/>
          </p:cNvSpPr>
          <p:nvPr>
            <p:ph type="sldNum" sz="quarter" idx="10"/>
          </p:nvPr>
        </p:nvSpPr>
        <p:spPr/>
        <p:txBody>
          <a:bodyPr/>
          <a:lstStyle/>
          <a:p>
            <a:fld id="{23131D21-4A4F-034C-896A-AD009F94F6BB}" type="slidenum">
              <a:rPr lang="en-US" smtClean="0"/>
              <a:t>8</a:t>
            </a:fld>
            <a:endParaRPr lang="en-US"/>
          </a:p>
        </p:txBody>
      </p:sp>
      <p:sp>
        <p:nvSpPr>
          <p:cNvPr id="8" name="Content Placeholder 7"/>
          <p:cNvSpPr>
            <a:spLocks noGrp="1"/>
          </p:cNvSpPr>
          <p:nvPr>
            <p:ph idx="11"/>
          </p:nvPr>
        </p:nvSpPr>
        <p:spPr>
          <a:xfrm>
            <a:off x="264319" y="1045595"/>
            <a:ext cx="8501062" cy="3693731"/>
          </a:xfrm>
        </p:spPr>
        <p:txBody>
          <a:bodyPr>
            <a:noAutofit/>
          </a:bodyPr>
          <a:lstStyle/>
          <a:p>
            <a:pPr algn="just"/>
            <a:r>
              <a:rPr lang="en-US" sz="4000" b="1" dirty="0">
                <a:solidFill>
                  <a:schemeClr val="tx1">
                    <a:lumMod val="75000"/>
                    <a:lumOff val="25000"/>
                  </a:schemeClr>
                </a:solidFill>
                <a:latin typeface="Dimbo" panose="020B0603010101010101" pitchFamily="34" charset="0"/>
              </a:rPr>
              <a:t>A safer organization</a:t>
            </a:r>
            <a:r>
              <a:rPr lang="en-US" sz="4000" dirty="0">
                <a:solidFill>
                  <a:schemeClr val="tx1">
                    <a:lumMod val="75000"/>
                    <a:lumOff val="25000"/>
                  </a:schemeClr>
                </a:solidFill>
                <a:latin typeface="Dimbo" panose="020B0603010101010101" pitchFamily="34" charset="0"/>
              </a:rPr>
              <a:t> People pay attention to safety rules when morale is higher. With less distraction and greater focus on the task at hand, accidents are generally reduced.</a:t>
            </a:r>
          </a:p>
        </p:txBody>
      </p:sp>
    </p:spTree>
    <p:extLst>
      <p:ext uri="{BB962C8B-B14F-4D97-AF65-F5344CB8AC3E}">
        <p14:creationId xmlns:p14="http://schemas.microsoft.com/office/powerpoint/2010/main" val="27508680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766" y="85157"/>
            <a:ext cx="7772400" cy="1103313"/>
          </a:xfrm>
        </p:spPr>
        <p:txBody>
          <a:bodyPr/>
          <a:lstStyle/>
          <a:p>
            <a:r>
              <a:rPr lang="en-US" sz="5200" b="0" dirty="0">
                <a:solidFill>
                  <a:srgbClr val="002060"/>
                </a:solidFill>
                <a:latin typeface="Dimbo" panose="020B0603010101010101" pitchFamily="34" charset="0"/>
              </a:rPr>
              <a:t>Does Morale Really Matter?</a:t>
            </a:r>
          </a:p>
        </p:txBody>
      </p:sp>
      <p:sp>
        <p:nvSpPr>
          <p:cNvPr id="4" name="Slide Number Placeholder 3"/>
          <p:cNvSpPr>
            <a:spLocks noGrp="1"/>
          </p:cNvSpPr>
          <p:nvPr>
            <p:ph type="sldNum" sz="quarter" idx="10"/>
          </p:nvPr>
        </p:nvSpPr>
        <p:spPr/>
        <p:txBody>
          <a:bodyPr/>
          <a:lstStyle/>
          <a:p>
            <a:fld id="{23131D21-4A4F-034C-896A-AD009F94F6BB}" type="slidenum">
              <a:rPr lang="en-US" smtClean="0"/>
              <a:t>9</a:t>
            </a:fld>
            <a:endParaRPr lang="en-US"/>
          </a:p>
        </p:txBody>
      </p:sp>
      <p:sp>
        <p:nvSpPr>
          <p:cNvPr id="8" name="Content Placeholder 7"/>
          <p:cNvSpPr>
            <a:spLocks noGrp="1"/>
          </p:cNvSpPr>
          <p:nvPr>
            <p:ph idx="11"/>
          </p:nvPr>
        </p:nvSpPr>
        <p:spPr>
          <a:xfrm>
            <a:off x="264319" y="1045595"/>
            <a:ext cx="8501062" cy="3693731"/>
          </a:xfrm>
        </p:spPr>
        <p:txBody>
          <a:bodyPr>
            <a:noAutofit/>
          </a:bodyPr>
          <a:lstStyle/>
          <a:p>
            <a:pPr marL="419100" lvl="1" indent="0" algn="just">
              <a:buNone/>
            </a:pPr>
            <a:r>
              <a:rPr lang="en-US" sz="4000" b="1" dirty="0">
                <a:solidFill>
                  <a:schemeClr val="tx1">
                    <a:lumMod val="75000"/>
                    <a:lumOff val="25000"/>
                  </a:schemeClr>
                </a:solidFill>
                <a:latin typeface="Dimbo" panose="020B0603010101010101" pitchFamily="34" charset="0"/>
              </a:rPr>
              <a:t>Increased quality of work</a:t>
            </a:r>
            <a:r>
              <a:rPr lang="en-US" sz="4000" dirty="0">
                <a:solidFill>
                  <a:schemeClr val="tx1">
                    <a:lumMod val="75000"/>
                    <a:lumOff val="25000"/>
                  </a:schemeClr>
                </a:solidFill>
                <a:latin typeface="Dimbo" panose="020B0603010101010101" pitchFamily="34" charset="0"/>
              </a:rPr>
              <a:t> Finally, the task itself becomes a higher quality when people enjoy what they are doing. Participants with high morale produce work with higher quality than those with a low or negative morale.</a:t>
            </a:r>
            <a:endParaRPr lang="en-US" sz="4000" dirty="0"/>
          </a:p>
        </p:txBody>
      </p:sp>
    </p:spTree>
    <p:extLst>
      <p:ext uri="{BB962C8B-B14F-4D97-AF65-F5344CB8AC3E}">
        <p14:creationId xmlns:p14="http://schemas.microsoft.com/office/powerpoint/2010/main" val="2891661619"/>
      </p:ext>
    </p:extLst>
  </p:cSld>
  <p:clrMapOvr>
    <a:masterClrMapping/>
  </p:clrMapOvr>
  <p:transitio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a:spPr>
      <a:bodyPr vert="horz" wrap="square" lIns="38100" tIns="38100" rIns="38100" bIns="38100" numCol="1" anchor="ctr" anchorCtr="0" compatLnSpc="1">
        <a:prstTxWarp prst="textNoShape">
          <a:avLst/>
        </a:prstTxWarp>
      </a:bodyPr>
      <a:lstStyle>
        <a:defPPr>
          <a:defRPr sz="3400" b="0" i="0" dirty="0" smtClean="0">
            <a:latin typeface="Times New Roman"/>
          </a:defRPr>
        </a:defPPr>
      </a:lstStyle>
    </a:tx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52287</TotalTime>
  <Pages>0</Pages>
  <Words>1664</Words>
  <Characters>0</Characters>
  <Application>Microsoft Office PowerPoint</Application>
  <PresentationFormat>On-screen Show (16:9)</PresentationFormat>
  <Lines>0</Lines>
  <Paragraphs>282</Paragraphs>
  <Slides>29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Dimbo</vt:lpstr>
      <vt:lpstr>Dimbo</vt:lpstr>
      <vt:lpstr>Gill Sans</vt:lpstr>
      <vt:lpstr>inherit</vt:lpstr>
      <vt:lpstr>Verdana</vt:lpstr>
      <vt:lpstr>Default - Title Slide</vt:lpstr>
      <vt:lpstr>How to Wow!</vt:lpstr>
      <vt:lpstr>Follow Directions!</vt:lpstr>
      <vt:lpstr>Why are Ice Breakers Important?</vt:lpstr>
      <vt:lpstr> Glazed Expression 1. Stripes 2. Polka Dots 3. Checks 4. Wavy Lines </vt:lpstr>
      <vt:lpstr>Does Morale Really Matter?</vt:lpstr>
      <vt:lpstr>Does Morale Really Matter?</vt:lpstr>
      <vt:lpstr>Does Morale Really Matter?</vt:lpstr>
      <vt:lpstr>Does Morale Really Matter?</vt:lpstr>
      <vt:lpstr>Does Morale Really Matter?</vt:lpstr>
      <vt:lpstr> Caught in the Rain 1. Find cover 2. Run to destination 3. Find someone with an umbrella 4. I always carry an umbrella </vt:lpstr>
      <vt:lpstr>PowerPoint Presentation</vt:lpstr>
      <vt:lpstr>PowerPoint Presentation</vt:lpstr>
      <vt:lpstr>PowerPoint Presentation</vt:lpstr>
      <vt:lpstr>PowerPoint Presentation</vt:lpstr>
      <vt:lpstr>PowerPoint Presentation</vt:lpstr>
      <vt:lpstr>PowerPoint Presentation</vt:lpstr>
      <vt:lpstr> 21 Questions </vt:lpstr>
      <vt:lpstr>PowerPoint Presentation</vt:lpstr>
      <vt:lpstr>PowerPoint Presentation</vt:lpstr>
      <vt:lpstr>How to Wow Wrap Up</vt:lpstr>
      <vt:lpstr>PowerPoint Presentation</vt:lpstr>
      <vt:lpstr>Five Faves</vt:lpstr>
      <vt:lpstr>PowerPoint Presentation</vt:lpstr>
      <vt:lpstr>Which Super Hero Power Would You Choose?</vt:lpstr>
      <vt:lpstr>Which Super Hero Power Would You Choose?</vt:lpstr>
      <vt:lpstr>Quick list of Faves!</vt:lpstr>
      <vt:lpstr>You’re a Lifesaver Take TWO different Colors</vt:lpstr>
      <vt:lpstr>PowerPoint Presentation</vt:lpstr>
      <vt:lpstr>Thank You! Mike mhauser@ag.arizona.edu Amy aparrott@ag.arizona.edu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Love</dc:creator>
  <cp:lastModifiedBy>FastTrack </cp:lastModifiedBy>
  <cp:revision>246</cp:revision>
  <cp:lastPrinted>2014-05-13T16:42:03Z</cp:lastPrinted>
  <dcterms:modified xsi:type="dcterms:W3CDTF">2021-03-17T19:11:10Z</dcterms:modified>
</cp:coreProperties>
</file>