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335" r:id="rId3"/>
    <p:sldId id="259" r:id="rId4"/>
    <p:sldId id="257" r:id="rId5"/>
    <p:sldId id="261" r:id="rId6"/>
    <p:sldId id="352" r:id="rId7"/>
    <p:sldId id="355" r:id="rId8"/>
    <p:sldId id="353" r:id="rId9"/>
    <p:sldId id="342" r:id="rId10"/>
    <p:sldId id="336" r:id="rId11"/>
    <p:sldId id="288" r:id="rId12"/>
    <p:sldId id="276" r:id="rId13"/>
    <p:sldId id="275" r:id="rId14"/>
    <p:sldId id="290" r:id="rId15"/>
    <p:sldId id="292" r:id="rId16"/>
    <p:sldId id="282" r:id="rId17"/>
    <p:sldId id="337" r:id="rId18"/>
    <p:sldId id="338" r:id="rId19"/>
    <p:sldId id="340" r:id="rId20"/>
    <p:sldId id="278" r:id="rId21"/>
    <p:sldId id="345" r:id="rId22"/>
    <p:sldId id="266" r:id="rId23"/>
    <p:sldId id="277" r:id="rId24"/>
    <p:sldId id="341" r:id="rId25"/>
    <p:sldId id="346" r:id="rId26"/>
    <p:sldId id="356" r:id="rId27"/>
    <p:sldId id="274" r:id="rId28"/>
    <p:sldId id="358" r:id="rId29"/>
    <p:sldId id="265" r:id="rId30"/>
    <p:sldId id="263" r:id="rId31"/>
    <p:sldId id="347" r:id="rId32"/>
    <p:sldId id="357" r:id="rId33"/>
    <p:sldId id="280" r:id="rId34"/>
    <p:sldId id="351" r:id="rId35"/>
    <p:sldId id="35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p:scale>
          <a:sx n="40" d="100"/>
          <a:sy n="40" d="100"/>
        </p:scale>
        <p:origin x="1684" y="5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4814E-3F94-4045-9290-4E116716079D}" type="datetimeFigureOut">
              <a:rPr lang="en-US" smtClean="0"/>
              <a:t>3/18/2021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4A967-3D70-4D78-8400-58E54FA25742}" type="slidenum">
              <a:rPr lang="en-US" smtClean="0"/>
              <a:t>‹#›</a:t>
            </a:fld>
            <a:endParaRPr lang="en-US"/>
          </a:p>
        </p:txBody>
      </p:sp>
    </p:spTree>
    <p:extLst>
      <p:ext uri="{BB962C8B-B14F-4D97-AF65-F5344CB8AC3E}">
        <p14:creationId xmlns:p14="http://schemas.microsoft.com/office/powerpoint/2010/main" val="393638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F4BB3-DF5F-4775-A62E-0069CC7C3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2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F4BB3-DF5F-4775-A62E-0069CC7C3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144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2F4BB3-DF5F-4775-A62E-0069CC7C3E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A0E044-3058-4384-823D-C93E46C31CEB}"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268829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A0E044-3058-4384-823D-C93E46C31CEB}"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189651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A0E044-3058-4384-823D-C93E46C31CEB}"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3557719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29" y="7330"/>
            <a:ext cx="12208329" cy="4042155"/>
          </a:xfrm>
          <a:prstGeom prst="rect">
            <a:avLst/>
          </a:prstGeom>
        </p:spPr>
      </p:pic>
      <p:sp>
        <p:nvSpPr>
          <p:cNvPr id="9" name="Rectangle 8"/>
          <p:cNvSpPr/>
          <p:nvPr userDrawn="1"/>
        </p:nvSpPr>
        <p:spPr>
          <a:xfrm>
            <a:off x="0" y="4181475"/>
            <a:ext cx="12192000" cy="1333500"/>
          </a:xfrm>
          <a:prstGeom prst="rect">
            <a:avLst/>
          </a:prstGeom>
          <a:solidFill>
            <a:srgbClr val="0B3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049486"/>
            <a:ext cx="12192000" cy="152400"/>
          </a:xfrm>
          <a:prstGeom prst="rect">
            <a:avLst/>
          </a:prstGeom>
          <a:solidFill>
            <a:srgbClr val="017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2862" y="5714512"/>
            <a:ext cx="959338" cy="95933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3652" y="5762137"/>
            <a:ext cx="1752124" cy="776775"/>
          </a:xfrm>
          <a:prstGeom prst="rect">
            <a:avLst/>
          </a:prstGeom>
        </p:spPr>
      </p:pic>
    </p:spTree>
    <p:extLst>
      <p:ext uri="{BB962C8B-B14F-4D97-AF65-F5344CB8AC3E}">
        <p14:creationId xmlns:p14="http://schemas.microsoft.com/office/powerpoint/2010/main" val="739454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830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icture Placeholder 6"/>
          <p:cNvSpPr>
            <a:spLocks noGrp="1"/>
          </p:cNvSpPr>
          <p:nvPr>
            <p:ph type="pic" sz="quarter" idx="13"/>
          </p:nvPr>
        </p:nvSpPr>
        <p:spPr>
          <a:xfrm>
            <a:off x="3502025" y="2286000"/>
            <a:ext cx="2605088" cy="2605088"/>
          </a:xfrm>
        </p:spPr>
        <p:txBody>
          <a:bodyPr/>
          <a:lstStyle/>
          <a:p>
            <a:endParaRPr lang="en-US"/>
          </a:p>
        </p:txBody>
      </p:sp>
    </p:spTree>
    <p:extLst>
      <p:ext uri="{BB962C8B-B14F-4D97-AF65-F5344CB8AC3E}">
        <p14:creationId xmlns:p14="http://schemas.microsoft.com/office/powerpoint/2010/main" val="242728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B9582-C585-43F8-B0A9-6CA1C14C3087}" type="slidenum">
              <a:rPr lang="en-US" smtClean="0"/>
              <a:t>‹#›</a:t>
            </a:fld>
            <a:endParaRPr lang="en-US"/>
          </a:p>
        </p:txBody>
      </p:sp>
      <p:sp>
        <p:nvSpPr>
          <p:cNvPr id="7" name="Picture Placeholder 6"/>
          <p:cNvSpPr>
            <a:spLocks noGrp="1"/>
          </p:cNvSpPr>
          <p:nvPr>
            <p:ph type="pic" sz="quarter" idx="13"/>
          </p:nvPr>
        </p:nvSpPr>
        <p:spPr>
          <a:xfrm>
            <a:off x="3502025" y="2286000"/>
            <a:ext cx="2605088" cy="2605088"/>
          </a:xfrm>
        </p:spPr>
        <p:txBody>
          <a:bodyPr/>
          <a:lstStyle/>
          <a:p>
            <a:endParaRPr lang="en-US"/>
          </a:p>
        </p:txBody>
      </p:sp>
    </p:spTree>
    <p:extLst>
      <p:ext uri="{BB962C8B-B14F-4D97-AF65-F5344CB8AC3E}">
        <p14:creationId xmlns:p14="http://schemas.microsoft.com/office/powerpoint/2010/main" val="223180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1541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14" y="-1"/>
            <a:ext cx="12257314" cy="6894739"/>
          </a:xfrm>
          <a:prstGeom prst="rect">
            <a:avLst/>
          </a:prstGeom>
        </p:spPr>
      </p:pic>
    </p:spTree>
    <p:extLst>
      <p:ext uri="{BB962C8B-B14F-4D97-AF65-F5344CB8AC3E}">
        <p14:creationId xmlns:p14="http://schemas.microsoft.com/office/powerpoint/2010/main" val="677250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1219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179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A0E044-3058-4384-823D-C93E46C31CEB}"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2904537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159275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A1095-F5CE-4CF9-9B5C-8BC1C22DE1A4}"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270777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A1095-F5CE-4CF9-9B5C-8BC1C22DE1A4}" type="datetimeFigureOut">
              <a:rPr lang="en-US" smtClean="0"/>
              <a:t>3/18/2021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2112230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A1095-F5CE-4CF9-9B5C-8BC1C22DE1A4}"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232021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A1095-F5CE-4CF9-9B5C-8BC1C22DE1A4}"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1744926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42490681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A1095-F5CE-4CF9-9B5C-8BC1C22DE1A4}"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3133352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666452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A1095-F5CE-4CF9-9B5C-8BC1C22DE1A4}"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DB9582-C585-43F8-B0A9-6CA1C14C3087}" type="slidenum">
              <a:rPr lang="en-US" smtClean="0"/>
              <a:t>‹#›</a:t>
            </a:fld>
            <a:endParaRPr lang="en-US"/>
          </a:p>
        </p:txBody>
      </p:sp>
    </p:spTree>
    <p:extLst>
      <p:ext uri="{BB962C8B-B14F-4D97-AF65-F5344CB8AC3E}">
        <p14:creationId xmlns:p14="http://schemas.microsoft.com/office/powerpoint/2010/main" val="208581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A0E044-3058-4384-823D-C93E46C31CEB}" type="datetimeFigureOut">
              <a:rPr lang="en-US" smtClean="0"/>
              <a:t>3/18/2021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2030288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A0E044-3058-4384-823D-C93E46C31CEB}"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85539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A0E044-3058-4384-823D-C93E46C31CEB}" type="datetimeFigureOut">
              <a:rPr lang="en-US" smtClean="0"/>
              <a:t>3/18/2021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1034011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A0E044-3058-4384-823D-C93E46C31CEB}" type="datetimeFigureOut">
              <a:rPr lang="en-US" smtClean="0"/>
              <a:t>3/18/2021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223667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0E044-3058-4384-823D-C93E46C31CEB}" type="datetimeFigureOut">
              <a:rPr lang="en-US" smtClean="0"/>
              <a:t>3/18/2021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386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A0E044-3058-4384-823D-C93E46C31CEB}"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3784412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A0E044-3058-4384-823D-C93E46C31CEB}" type="datetimeFigureOut">
              <a:rPr lang="en-US" smtClean="0"/>
              <a:t>3/18/2021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4A4F7-1847-4F42-A7D9-FD8791F41969}" type="slidenum">
              <a:rPr lang="en-US" smtClean="0"/>
              <a:t>‹#›</a:t>
            </a:fld>
            <a:endParaRPr lang="en-US"/>
          </a:p>
        </p:txBody>
      </p:sp>
    </p:spTree>
    <p:extLst>
      <p:ext uri="{BB962C8B-B14F-4D97-AF65-F5344CB8AC3E}">
        <p14:creationId xmlns:p14="http://schemas.microsoft.com/office/powerpoint/2010/main" val="1916209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0E044-3058-4384-823D-C93E46C31CEB}" type="datetimeFigureOut">
              <a:rPr lang="en-US" smtClean="0"/>
              <a:t>3/18/2021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4A4F7-1847-4F42-A7D9-FD8791F41969}" type="slidenum">
              <a:rPr lang="en-US" smtClean="0"/>
              <a:t>‹#›</a:t>
            </a:fld>
            <a:endParaRPr lang="en-US"/>
          </a:p>
        </p:txBody>
      </p:sp>
    </p:spTree>
    <p:extLst>
      <p:ext uri="{BB962C8B-B14F-4D97-AF65-F5344CB8AC3E}">
        <p14:creationId xmlns:p14="http://schemas.microsoft.com/office/powerpoint/2010/main" val="371019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A1095-F5CE-4CF9-9B5C-8BC1C22DE1A4}" type="datetimeFigureOut">
              <a:rPr lang="en-US" smtClean="0"/>
              <a:t>3/18/2021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B9582-C585-43F8-B0A9-6CA1C14C3087}" type="slidenum">
              <a:rPr lang="en-US" smtClean="0"/>
              <a:t>‹#›</a:t>
            </a:fld>
            <a:endParaRPr lang="en-US"/>
          </a:p>
        </p:txBody>
      </p:sp>
    </p:spTree>
    <p:extLst>
      <p:ext uri="{BB962C8B-B14F-4D97-AF65-F5344CB8AC3E}">
        <p14:creationId xmlns:p14="http://schemas.microsoft.com/office/powerpoint/2010/main" val="2913961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video" Target="https://player.vimeo.com/video/525503977?app_id=12296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lucid.app/lucidspark/invitations/accept/0541e291-2dc1-41cd-8bdb-91bebd0f2d13?viewport_loc=25%2C-169%2C1920%2C937%2C0_0"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ideo" Target="https://player.vimeo.com/video/525505528?app_id=12296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player.vimeo.com/video/525506989?app_id=12296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mailto:cgadirector@gmail.co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video" Target="https://player.vimeo.com/video/525500529?app_id=12296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ucid.app/lucidspark/invitations/accept/e8ce05fd-8a70-49ff-b3a6-1f9ef1ed3e32?viewport_loc=-8%2C-8%2C1920%2C937%2C0_0" TargetMode="Externa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2632" y="4319564"/>
            <a:ext cx="11954869" cy="958212"/>
          </a:xfrm>
        </p:spPr>
        <p:txBody>
          <a:bodyPr vert="horz" lIns="91440" tIns="45720" rIns="91440" bIns="45720" rtlCol="0" anchor="t">
            <a:noAutofit/>
          </a:bodyPr>
          <a:lstStyle/>
          <a:p>
            <a:r>
              <a:rPr lang="en-US" sz="4000" b="1" dirty="0">
                <a:solidFill>
                  <a:schemeClr val="bg1"/>
                </a:solidFill>
                <a:latin typeface="Segoe UI Semilight" panose="020B0402040204020203" pitchFamily="34" charset="0"/>
                <a:cs typeface="Segoe UI Semilight" panose="020B0402040204020203" pitchFamily="34" charset="0"/>
              </a:rPr>
              <a:t>BEING OF USE – YOUR JOURNEY IN AMERICORPS</a:t>
            </a:r>
          </a:p>
          <a:p>
            <a:r>
              <a:rPr lang="en-US" sz="2800" b="1" dirty="0">
                <a:solidFill>
                  <a:schemeClr val="bg1"/>
                </a:solidFill>
                <a:latin typeface="Segoe UI Semilight" panose="020B0402040204020203" pitchFamily="34" charset="0"/>
                <a:cs typeface="Segoe UI Semilight" panose="020B0402040204020203" pitchFamily="34" charset="0"/>
              </a:rPr>
              <a:t>Bob Shogren, M.Ed. </a:t>
            </a:r>
            <a:endParaRPr lang="en-US" sz="1600" b="1" dirty="0">
              <a:solidFill>
                <a:schemeClr val="bg1"/>
              </a:solidFill>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EF92D626-31E3-4D33-B515-813B5BA4ABF0}"/>
              </a:ext>
            </a:extLst>
          </p:cNvPr>
          <p:cNvSpPr txBox="1"/>
          <p:nvPr/>
        </p:nvSpPr>
        <p:spPr>
          <a:xfrm>
            <a:off x="8976220" y="5595457"/>
            <a:ext cx="3103927" cy="1174459"/>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A63D9E2F-7481-4DFE-AC5E-5079D1B8AC18}"/>
              </a:ext>
            </a:extLst>
          </p:cNvPr>
          <p:cNvSpPr txBox="1"/>
          <p:nvPr/>
        </p:nvSpPr>
        <p:spPr>
          <a:xfrm>
            <a:off x="0" y="5496674"/>
            <a:ext cx="12192000" cy="1443519"/>
          </a:xfrm>
          <a:prstGeom prst="rect">
            <a:avLst/>
          </a:prstGeom>
          <a:solidFill>
            <a:schemeClr val="accent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28135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547" y="584316"/>
            <a:ext cx="11175709" cy="6155531"/>
          </a:xfrm>
          <a:prstGeom prst="rect">
            <a:avLst/>
          </a:prstGeom>
          <a:noFill/>
        </p:spPr>
        <p:txBody>
          <a:bodyPr wrap="square" rtlCol="0">
            <a:spAutoFit/>
          </a:bodyPr>
          <a:lstStyle/>
          <a:p>
            <a:r>
              <a:rPr lang="en-US" sz="3200" b="1" i="0" dirty="0">
                <a:solidFill>
                  <a:srgbClr val="333333"/>
                </a:solidFill>
                <a:effectLst/>
                <a:latin typeface="Segoe UI Semilight" panose="020B0402040204020203" pitchFamily="34" charset="0"/>
                <a:cs typeface="Segoe UI Semilight" panose="020B0402040204020203" pitchFamily="34" charset="0"/>
              </a:rPr>
              <a:t>AmeriCorps Pledge </a:t>
            </a:r>
          </a:p>
          <a:p>
            <a:r>
              <a:rPr lang="en-US" sz="2400" i="0" dirty="0">
                <a:solidFill>
                  <a:srgbClr val="333333"/>
                </a:solidFill>
                <a:effectLst/>
                <a:latin typeface="Segoe UI Semilight" panose="020B0402040204020203" pitchFamily="34" charset="0"/>
                <a:cs typeface="Segoe UI Semilight" panose="020B0402040204020203" pitchFamily="34" charset="0"/>
              </a:rPr>
              <a:t>I will get things done for America - to make our people safer, smarter, and healthier.</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I will bring Americans together to strengthen our communities.</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Faced with apathy, I will take action.</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Faced with conflict, I will seek common ground.</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Faced with adversity, I will persevere.</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I will carry this commitment with me this year and beyond.</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I am an AmeriCorps member, and I will get things done.</a:t>
            </a:r>
            <a:endParaRPr lang="en-US" sz="2400" dirty="0">
              <a:latin typeface="Segoe UI Semilight" panose="020B0402040204020203" pitchFamily="34" charset="0"/>
              <a:cs typeface="Segoe UI Semilight" panose="020B0402040204020203" pitchFamily="34" charset="0"/>
            </a:endParaRPr>
          </a:p>
          <a:p>
            <a:endParaRPr lang="en-US" sz="2000" b="1" dirty="0">
              <a:latin typeface="Segoe UI Semilight" panose="020B0402040204020203" pitchFamily="34" charset="0"/>
              <a:cs typeface="Segoe UI Semilight" panose="020B0402040204020203" pitchFamily="34" charset="0"/>
            </a:endParaRPr>
          </a:p>
          <a:p>
            <a:r>
              <a:rPr lang="en-US" sz="3200" b="1" dirty="0">
                <a:latin typeface="Segoe UI Semilight" panose="020B0402040204020203" pitchFamily="34" charset="0"/>
                <a:cs typeface="Segoe UI Semilight" panose="020B0402040204020203" pitchFamily="34" charset="0"/>
              </a:rPr>
              <a:t>AmeriCorps VISTA Oath </a:t>
            </a:r>
          </a:p>
          <a:p>
            <a:r>
              <a:rPr lang="en-US" sz="2400" dirty="0">
                <a:latin typeface="Segoe UI Semilight" panose="020B0402040204020203" pitchFamily="34" charset="0"/>
                <a:cs typeface="Segoe UI Semilight" panose="020B0402040204020203" pitchFamily="34" charset="0"/>
              </a:rPr>
              <a:t>I do solemnly swear (or affirm) that I will support and defend the Constitution of the United States against all enemies, foreign and domestic; that I will bear true faith and allegiance to the same; that I take this obligation freely, without any mental reservation or purpose of evasion; and that I will well and faithfully discharge the duties of the office on which I am about to enter.  So help me God.  </a:t>
            </a:r>
          </a:p>
          <a:p>
            <a:endParaRPr lang="en-US" dirty="0"/>
          </a:p>
        </p:txBody>
      </p:sp>
      <p:pic>
        <p:nvPicPr>
          <p:cNvPr id="4" name="Picture 2" descr="Members &amp; Volunteers | AmeriCorps">
            <a:extLst>
              <a:ext uri="{FF2B5EF4-FFF2-40B4-BE49-F238E27FC236}">
                <a16:creationId xmlns:a16="http://schemas.microsoft.com/office/drawing/2014/main" id="{442EDB94-66BC-4C99-8A41-E11FC1187D27}"/>
              </a:ext>
            </a:extLst>
          </p:cNvPr>
          <p:cNvPicPr>
            <a:picLocks noChangeAspect="1" noChangeArrowheads="1"/>
          </p:cNvPicPr>
          <p:nvPr/>
        </p:nvPicPr>
        <p:blipFill rotWithShape="1">
          <a:blip r:embed="rId2">
            <a:alphaModFix amt="50000"/>
            <a:grayscl/>
            <a:extLst>
              <a:ext uri="{28A0092B-C50C-407E-A947-70E740481C1C}">
                <a14:useLocalDpi xmlns:a14="http://schemas.microsoft.com/office/drawing/2010/main" val="0"/>
              </a:ext>
            </a:extLst>
          </a:blip>
          <a:srcRect b="16430"/>
          <a:stretch/>
        </p:blipFill>
        <p:spPr bwMode="auto">
          <a:xfrm>
            <a:off x="0" y="0"/>
            <a:ext cx="123093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6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1E8588-8563-4416-A9B3-41BD14C923E0}"/>
              </a:ext>
            </a:extLst>
          </p:cNvPr>
          <p:cNvSpPr txBox="1"/>
          <p:nvPr/>
        </p:nvSpPr>
        <p:spPr>
          <a:xfrm>
            <a:off x="319550" y="1499415"/>
            <a:ext cx="5776450" cy="5583067"/>
          </a:xfrm>
          <a:prstGeom prst="rect">
            <a:avLst/>
          </a:prstGeom>
          <a:noFill/>
        </p:spPr>
        <p:txBody>
          <a:bodyPr wrap="square">
            <a:spAutoFit/>
          </a:bodyPr>
          <a:lstStyle/>
          <a:p>
            <a:pPr marL="285750" marR="0" indent="-285750">
              <a:spcBef>
                <a:spcPts val="0"/>
              </a:spcBef>
              <a:spcAft>
                <a:spcPts val="600"/>
              </a:spcAft>
              <a:buFont typeface="Arial" panose="020B0604020202020204" pitchFamily="34" charset="0"/>
              <a:buChar char="•"/>
            </a:pPr>
            <a:r>
              <a:rPr lang="en-US" dirty="0">
                <a:latin typeface="Segoe UI Semilight" panose="020B0402040204020203" pitchFamily="34" charset="0"/>
                <a:ea typeface="Calibri" panose="020F0502020204030204" pitchFamily="34" charset="0"/>
                <a:cs typeface="Segoe UI Semilight" panose="020B0402040204020203" pitchFamily="34" charset="0"/>
              </a:rPr>
              <a:t>2017 - Five States; 15 virtual focus groups, 367 phone interviews</a:t>
            </a:r>
          </a:p>
          <a:p>
            <a:pPr marL="285750" marR="0" indent="-285750">
              <a:spcBef>
                <a:spcPts val="0"/>
              </a:spcBef>
              <a:spcAft>
                <a:spcPts val="600"/>
              </a:spcAft>
              <a:buFont typeface="Arial" panose="020B0604020202020204" pitchFamily="34" charset="0"/>
              <a:buChar char="•"/>
            </a:pPr>
            <a:r>
              <a:rPr lang="en-US" dirty="0">
                <a:effectLst/>
                <a:latin typeface="Segoe UI Semilight" panose="020B0402040204020203" pitchFamily="34" charset="0"/>
                <a:ea typeface="Calibri" panose="020F0502020204030204" pitchFamily="34" charset="0"/>
                <a:cs typeface="Segoe UI Semilight" panose="020B0402040204020203" pitchFamily="34" charset="0"/>
              </a:rPr>
              <a:t>AmeriCorps is a transformative experience with numerous benefits for service members, host organizations and  communities</a:t>
            </a:r>
          </a:p>
          <a:p>
            <a:pPr marL="285750" marR="0" indent="-285750">
              <a:spcBef>
                <a:spcPts val="0"/>
              </a:spcBef>
              <a:spcAft>
                <a:spcPts val="600"/>
              </a:spcAft>
              <a:buFont typeface="Arial" panose="020B0604020202020204" pitchFamily="34" charset="0"/>
              <a:buChar char="•"/>
            </a:pPr>
            <a:r>
              <a:rPr lang="en-US" dirty="0">
                <a:latin typeface="Segoe UI Semilight" panose="020B0402040204020203" pitchFamily="34" charset="0"/>
                <a:ea typeface="Calibri" panose="020F0502020204030204" pitchFamily="34" charset="0"/>
                <a:cs typeface="Segoe UI Semilight" panose="020B0402040204020203" pitchFamily="34" charset="0"/>
              </a:rPr>
              <a:t>Nonprofits reported that AmeriCorps offers the opportunity to significantly expand organizational capacity</a:t>
            </a:r>
          </a:p>
          <a:p>
            <a:pPr marL="285750" marR="0" indent="-285750">
              <a:spcBef>
                <a:spcPts val="0"/>
              </a:spcBef>
              <a:spcAft>
                <a:spcPts val="600"/>
              </a:spcAft>
              <a:buFont typeface="Arial" panose="020B0604020202020204" pitchFamily="34" charset="0"/>
              <a:buChar char="•"/>
            </a:pPr>
            <a:r>
              <a:rPr lang="en-US" dirty="0">
                <a:effectLst/>
                <a:latin typeface="Segoe UI Semilight" panose="020B0402040204020203" pitchFamily="34" charset="0"/>
                <a:ea typeface="Calibri" panose="020F0502020204030204" pitchFamily="34" charset="0"/>
                <a:cs typeface="Segoe UI Semilight" panose="020B0402040204020203" pitchFamily="34" charset="0"/>
              </a:rPr>
              <a:t>AmeriCorps members garner personal and professional networks and skills and changes career trajectory </a:t>
            </a:r>
          </a:p>
          <a:p>
            <a:pPr marL="285750" marR="0" indent="-285750">
              <a:spcBef>
                <a:spcPts val="0"/>
              </a:spcBef>
              <a:spcAft>
                <a:spcPts val="600"/>
              </a:spcAft>
              <a:buFont typeface="Arial" panose="020B0604020202020204" pitchFamily="34" charset="0"/>
              <a:buChar char="•"/>
            </a:pPr>
            <a:r>
              <a:rPr lang="en-US" dirty="0">
                <a:latin typeface="Segoe UI Semilight" panose="020B0402040204020203" pitchFamily="34" charset="0"/>
                <a:ea typeface="Calibri" panose="020F0502020204030204" pitchFamily="34" charset="0"/>
                <a:cs typeface="Segoe UI Semilight" panose="020B0402040204020203" pitchFamily="34" charset="0"/>
              </a:rPr>
              <a:t>Employment pipeline</a:t>
            </a:r>
          </a:p>
          <a:p>
            <a:pPr marL="0" marR="0">
              <a:spcBef>
                <a:spcPts val="0"/>
              </a:spcBef>
              <a:spcAft>
                <a:spcPts val="600"/>
              </a:spcAft>
            </a:pPr>
            <a:endParaRPr lang="en-US" sz="1600" dirty="0">
              <a:effectLst/>
              <a:latin typeface="Segoe UI Semilight" panose="020B0402040204020203" pitchFamily="34" charset="0"/>
              <a:ea typeface="Calibri" panose="020F0502020204030204" pitchFamily="34" charset="0"/>
              <a:cs typeface="Segoe UI Semilight" panose="020B0402040204020203" pitchFamily="34" charset="0"/>
            </a:endParaRPr>
          </a:p>
          <a:p>
            <a:pPr marL="0" marR="0">
              <a:spcBef>
                <a:spcPts val="0"/>
              </a:spcBef>
              <a:spcAft>
                <a:spcPts val="600"/>
              </a:spcAft>
            </a:pPr>
            <a:r>
              <a:rPr lang="en-US" i="1" dirty="0">
                <a:latin typeface="Segoe UI Semilight" panose="020B0402040204020203" pitchFamily="34" charset="0"/>
                <a:ea typeface="Calibri" panose="020F0502020204030204" pitchFamily="34" charset="0"/>
                <a:cs typeface="Segoe UI Semilight" panose="020B0402040204020203" pitchFamily="34" charset="0"/>
              </a:rPr>
              <a:t>Investing in yourself is the best investment you will ever make.  It will not only improve your life, but it will also improve the lives of all those around you.  - Robin Sharma</a:t>
            </a:r>
            <a:endParaRPr lang="en-US" i="1" dirty="0">
              <a:effectLst/>
              <a:latin typeface="Segoe UI Semilight" panose="020B0402040204020203" pitchFamily="34" charset="0"/>
              <a:ea typeface="Calibri" panose="020F0502020204030204" pitchFamily="34" charset="0"/>
              <a:cs typeface="Segoe UI Semilight" panose="020B0402040204020203" pitchFamily="34" charset="0"/>
            </a:endParaRPr>
          </a:p>
          <a:p>
            <a:pPr marR="0" lvl="0">
              <a:lnSpc>
                <a:spcPct val="115000"/>
              </a:lnSpc>
              <a:spcBef>
                <a:spcPts val="0"/>
              </a:spcBef>
              <a:spcAft>
                <a:spcPts val="1000"/>
              </a:spcAft>
            </a:pPr>
            <a:endParaRPr lang="en-US" sz="1600" dirty="0">
              <a:effectLst/>
              <a:latin typeface="Courier New" panose="02070309020205020404" pitchFamily="49" charset="0"/>
              <a:ea typeface="Calibri" panose="020F0502020204030204" pitchFamily="34" charset="0"/>
            </a:endParaRPr>
          </a:p>
        </p:txBody>
      </p:sp>
      <p:pic>
        <p:nvPicPr>
          <p:cNvPr id="6" name="Picture 5">
            <a:extLst>
              <a:ext uri="{FF2B5EF4-FFF2-40B4-BE49-F238E27FC236}">
                <a16:creationId xmlns:a16="http://schemas.microsoft.com/office/drawing/2014/main" id="{28A555F3-FC90-420F-B7E0-7C4634DDBDC4}"/>
              </a:ext>
            </a:extLst>
          </p:cNvPr>
          <p:cNvPicPr>
            <a:picLocks noChangeAspect="1"/>
          </p:cNvPicPr>
          <p:nvPr/>
        </p:nvPicPr>
        <p:blipFill>
          <a:blip r:embed="rId2"/>
          <a:stretch>
            <a:fillRect/>
          </a:stretch>
        </p:blipFill>
        <p:spPr>
          <a:xfrm>
            <a:off x="468419" y="0"/>
            <a:ext cx="5339429" cy="1594070"/>
          </a:xfrm>
          <a:prstGeom prst="rect">
            <a:avLst/>
          </a:prstGeom>
        </p:spPr>
      </p:pic>
      <p:pic>
        <p:nvPicPr>
          <p:cNvPr id="11" name="Picture 4" descr="Image result for americorps arizona">
            <a:extLst>
              <a:ext uri="{FF2B5EF4-FFF2-40B4-BE49-F238E27FC236}">
                <a16:creationId xmlns:a16="http://schemas.microsoft.com/office/drawing/2014/main" id="{13CE1372-1ECB-46CC-918D-F802A600FF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20" r="11212"/>
          <a:stretch/>
        </p:blipFill>
        <p:spPr bwMode="auto">
          <a:xfrm>
            <a:off x="6283353" y="494949"/>
            <a:ext cx="5841933" cy="575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41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1E8588-8563-4416-A9B3-41BD14C923E0}"/>
              </a:ext>
            </a:extLst>
          </p:cNvPr>
          <p:cNvSpPr txBox="1"/>
          <p:nvPr/>
        </p:nvSpPr>
        <p:spPr>
          <a:xfrm>
            <a:off x="150922" y="2573206"/>
            <a:ext cx="6483922" cy="4615623"/>
          </a:xfrm>
          <a:prstGeom prst="rect">
            <a:avLst/>
          </a:prstGeom>
          <a:noFill/>
        </p:spPr>
        <p:txBody>
          <a:bodyPr wrap="square">
            <a:spAutoFit/>
          </a:bodyPr>
          <a:lstStyle/>
          <a:p>
            <a:pPr marL="0" marR="0">
              <a:spcBef>
                <a:spcPts val="0"/>
              </a:spcBef>
              <a:spcAft>
                <a:spcPts val="600"/>
              </a:spcAft>
            </a:pPr>
            <a: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t>Although other findings may surface over the course of the study, the following primary hypotheses will be tested:</a:t>
            </a:r>
            <a:endParaRPr lang="en-US" sz="1600" dirty="0">
              <a:effectLst/>
              <a:latin typeface="Courier New" panose="02070309020205020404" pitchFamily="49"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t>AmeriCorps member involvement at an organization leads to job creation at that organization; however, the majority of jobs are located elsewhere.</a:t>
            </a:r>
            <a:endParaRPr lang="en-US" sz="1600" dirty="0">
              <a:effectLst/>
              <a:latin typeface="Courier New" panose="02070309020205020404" pitchFamily="49" charset="0"/>
              <a:ea typeface="Calibri" panose="020F0502020204030204" pitchFamily="34" charset="0"/>
            </a:endParaRPr>
          </a:p>
          <a:p>
            <a:pPr marL="457200" marR="0">
              <a:spcBef>
                <a:spcPts val="0"/>
              </a:spcBef>
              <a:spcAft>
                <a:spcPts val="0"/>
              </a:spcAft>
            </a:pPr>
            <a: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1600" dirty="0">
              <a:effectLst/>
              <a:latin typeface="Courier New" panose="02070309020205020404" pitchFamily="49"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pPr>
            <a: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t>There is a positive effect of internships and national service on employment outcomes, but informal volunteerism has no effect.</a:t>
            </a:r>
            <a:endParaRPr lang="en-US" sz="1600" dirty="0">
              <a:effectLst/>
              <a:latin typeface="Courier New" panose="02070309020205020404" pitchFamily="49" charset="0"/>
              <a:ea typeface="Calibri" panose="020F0502020204030204" pitchFamily="34" charset="0"/>
            </a:endParaRPr>
          </a:p>
          <a:p>
            <a:pPr marL="457200" marR="0">
              <a:spcBef>
                <a:spcPts val="0"/>
              </a:spcBef>
              <a:spcAft>
                <a:spcPts val="0"/>
              </a:spcAft>
            </a:pPr>
            <a: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1600" dirty="0">
              <a:effectLst/>
              <a:latin typeface="Courier New" panose="02070309020205020404" pitchFamily="49" charset="0"/>
              <a:ea typeface="Calibri" panose="020F0502020204030204" pitchFamily="34" charset="0"/>
            </a:endParaRPr>
          </a:p>
          <a:p>
            <a:pPr marL="342900" marR="0" lvl="0" indent="-342900">
              <a:lnSpc>
                <a:spcPct val="115000"/>
              </a:lnSpc>
              <a:spcBef>
                <a:spcPts val="0"/>
              </a:spcBef>
              <a:spcAft>
                <a:spcPts val="1000"/>
              </a:spcAft>
              <a:buFont typeface="Arial" panose="020B0604020202020204" pitchFamily="34" charset="0"/>
              <a:buChar char="•"/>
            </a:pPr>
            <a:r>
              <a:rPr lang="en-US" sz="1800" dirty="0">
                <a:effectLst/>
                <a:latin typeface="Franklin Gothic Medium" panose="020B0603020102020204" pitchFamily="34" charset="0"/>
                <a:ea typeface="Calibri" panose="020F0502020204030204" pitchFamily="34" charset="0"/>
                <a:cs typeface="Times New Roman" panose="02020603050405020304" pitchFamily="18" charset="0"/>
              </a:rPr>
              <a:t>There is a greater positive relationship of internships and national service on employment outcomes among Latinos, African Americans, American Indians, and people with disabilities.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1000"/>
              </a:spcAft>
            </a:pPr>
            <a:endParaRPr lang="en-US" sz="1600" dirty="0">
              <a:effectLst/>
              <a:latin typeface="Courier New" panose="02070309020205020404" pitchFamily="49" charset="0"/>
              <a:ea typeface="Calibri" panose="020F0502020204030204" pitchFamily="34" charset="0"/>
            </a:endParaRPr>
          </a:p>
        </p:txBody>
      </p:sp>
      <p:pic>
        <p:nvPicPr>
          <p:cNvPr id="6" name="Picture 5">
            <a:extLst>
              <a:ext uri="{FF2B5EF4-FFF2-40B4-BE49-F238E27FC236}">
                <a16:creationId xmlns:a16="http://schemas.microsoft.com/office/drawing/2014/main" id="{28A555F3-FC90-420F-B7E0-7C4634DDBDC4}"/>
              </a:ext>
            </a:extLst>
          </p:cNvPr>
          <p:cNvPicPr>
            <a:picLocks noChangeAspect="1"/>
          </p:cNvPicPr>
          <p:nvPr/>
        </p:nvPicPr>
        <p:blipFill>
          <a:blip r:embed="rId2"/>
          <a:stretch>
            <a:fillRect/>
          </a:stretch>
        </p:blipFill>
        <p:spPr>
          <a:xfrm>
            <a:off x="342585" y="578679"/>
            <a:ext cx="6292259" cy="1879295"/>
          </a:xfrm>
          <a:prstGeom prst="rect">
            <a:avLst/>
          </a:prstGeom>
        </p:spPr>
      </p:pic>
      <p:pic>
        <p:nvPicPr>
          <p:cNvPr id="11" name="Picture 10">
            <a:extLst>
              <a:ext uri="{FF2B5EF4-FFF2-40B4-BE49-F238E27FC236}">
                <a16:creationId xmlns:a16="http://schemas.microsoft.com/office/drawing/2014/main" id="{37A3737E-D407-4E4B-8CF1-A738BF13D551}"/>
              </a:ext>
            </a:extLst>
          </p:cNvPr>
          <p:cNvPicPr>
            <a:picLocks noChangeAspect="1"/>
          </p:cNvPicPr>
          <p:nvPr/>
        </p:nvPicPr>
        <p:blipFill rotWithShape="1">
          <a:blip r:embed="rId3">
            <a:extLst>
              <a:ext uri="{28A0092B-C50C-407E-A947-70E740481C1C}">
                <a14:useLocalDpi xmlns:a14="http://schemas.microsoft.com/office/drawing/2010/main" val="0"/>
              </a:ext>
            </a:extLst>
          </a:blip>
          <a:srcRect l="19495" r="19138"/>
          <a:stretch/>
        </p:blipFill>
        <p:spPr>
          <a:xfrm>
            <a:off x="6887362" y="479718"/>
            <a:ext cx="5429634" cy="5898563"/>
          </a:xfrm>
          <a:prstGeom prst="rect">
            <a:avLst/>
          </a:prstGeom>
        </p:spPr>
      </p:pic>
    </p:spTree>
    <p:extLst>
      <p:ext uri="{BB962C8B-B14F-4D97-AF65-F5344CB8AC3E}">
        <p14:creationId xmlns:p14="http://schemas.microsoft.com/office/powerpoint/2010/main" val="352189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1E8588-8563-4416-A9B3-41BD14C923E0}"/>
              </a:ext>
            </a:extLst>
          </p:cNvPr>
          <p:cNvSpPr txBox="1"/>
          <p:nvPr/>
        </p:nvSpPr>
        <p:spPr>
          <a:xfrm>
            <a:off x="5010849" y="278137"/>
            <a:ext cx="6531787" cy="6563335"/>
          </a:xfrm>
          <a:prstGeom prst="rect">
            <a:avLst/>
          </a:prstGeom>
          <a:noFill/>
        </p:spPr>
        <p:txBody>
          <a:bodyPr wrap="square">
            <a:spAutoFit/>
          </a:bodyPr>
          <a:lstStyle/>
          <a:p>
            <a:pPr marR="0" algn="ctr">
              <a:spcBef>
                <a:spcPts val="0"/>
              </a:spcBef>
              <a:spcAft>
                <a:spcPts val="600"/>
              </a:spcAft>
            </a:pPr>
            <a:r>
              <a:rPr lang="en-US" sz="2400" dirty="0">
                <a:latin typeface="Franklin Gothic Medium" panose="020B0603020102020204" pitchFamily="34" charset="0"/>
                <a:ea typeface="Calibri" panose="020F0502020204030204" pitchFamily="34" charset="0"/>
                <a:cs typeface="Times New Roman" panose="02020603050405020304" pitchFamily="18" charset="0"/>
              </a:rPr>
              <a:t>The Arizona AmeriCorps Experience</a:t>
            </a:r>
          </a:p>
          <a:p>
            <a:pPr marR="0">
              <a:spcBef>
                <a:spcPts val="0"/>
              </a:spcBef>
              <a:spcAft>
                <a:spcPts val="600"/>
              </a:spcAft>
            </a:pPr>
            <a:r>
              <a:rPr lang="en-US" dirty="0">
                <a:latin typeface="Franklin Gothic Medium" panose="020B0603020102020204" pitchFamily="34" charset="0"/>
                <a:ea typeface="Calibri" panose="020F0502020204030204" pitchFamily="34" charset="0"/>
                <a:cs typeface="Times New Roman" panose="02020603050405020304" pitchFamily="18" charset="0"/>
              </a:rPr>
              <a:t>2012 – 431 AmeriCorps members and 75 mentors  representing 16 Arizona AmeriCorps programs participated in an ongoing external evaluation </a:t>
            </a:r>
          </a:p>
          <a:p>
            <a:pPr marR="0">
              <a:spcBef>
                <a:spcPts val="0"/>
              </a:spcBef>
              <a:spcAft>
                <a:spcPts val="600"/>
              </a:spcAft>
            </a:pPr>
            <a:endParaRPr lang="en-US" sz="1050" dirty="0">
              <a:latin typeface="Franklin Gothic Medium" panose="020B0603020102020204" pitchFamily="34" charset="0"/>
              <a:ea typeface="Calibri" panose="020F0502020204030204" pitchFamily="34" charset="0"/>
              <a:cs typeface="Times New Roman" panose="02020603050405020304" pitchFamily="18" charset="0"/>
            </a:endParaRPr>
          </a:p>
          <a:p>
            <a:pPr marR="0">
              <a:spcBef>
                <a:spcPts val="0"/>
              </a:spcBef>
              <a:spcAft>
                <a:spcPts val="600"/>
              </a:spcAft>
            </a:pPr>
            <a:r>
              <a:rPr lang="en-US" b="1" dirty="0"/>
              <a:t>While the results reported were based on self-ratings, there was ample supportive evidence available through rich narrative responses to validate these responses. The members seemed willing to share their highs and lows and to exercise keen self-reflection. </a:t>
            </a:r>
          </a:p>
          <a:p>
            <a:pPr marR="0">
              <a:spcBef>
                <a:spcPts val="0"/>
              </a:spcBef>
              <a:spcAft>
                <a:spcPts val="600"/>
              </a:spcAft>
            </a:pPr>
            <a:endParaRPr lang="en-US" sz="1000" b="1" dirty="0"/>
          </a:p>
          <a:p>
            <a:pPr marR="0">
              <a:spcBef>
                <a:spcPts val="0"/>
              </a:spcBef>
              <a:spcAft>
                <a:spcPts val="600"/>
              </a:spcAft>
            </a:pPr>
            <a:r>
              <a:rPr lang="en-US" b="1" dirty="0"/>
              <a:t>Further, the ratings and narratives provided by their mentors strongly aligned with those of the members. If anything, the members tended to downplay their impacts.  </a:t>
            </a:r>
          </a:p>
          <a:p>
            <a:pPr marR="0">
              <a:spcBef>
                <a:spcPts val="0"/>
              </a:spcBef>
              <a:spcAft>
                <a:spcPts val="600"/>
              </a:spcAft>
            </a:pPr>
            <a:endParaRPr lang="en-US" sz="1400" b="1" dirty="0">
              <a:effectLst/>
              <a:latin typeface="Courier New" panose="02070309020205020404" pitchFamily="49" charset="0"/>
              <a:ea typeface="Calibri" panose="020F0502020204030204" pitchFamily="34" charset="0"/>
            </a:endParaRPr>
          </a:p>
          <a:p>
            <a:pPr marR="0">
              <a:spcBef>
                <a:spcPts val="0"/>
              </a:spcBef>
              <a:spcAft>
                <a:spcPts val="600"/>
              </a:spcAft>
            </a:pPr>
            <a:r>
              <a:rPr lang="en-US" b="1" dirty="0"/>
              <a:t>The evaluation provided ample evidence of the positive personal and professional growth of AmeriCorps members; their varied and considerable impacts on people, institutions, and environments; their growing commitment to future service; and frequent “defining moments” during their national service that will surely shape future pathways.</a:t>
            </a:r>
            <a:endParaRPr lang="en-US" b="1" dirty="0">
              <a:effectLst/>
              <a:ea typeface="Calibri" panose="020F0502020204030204" pitchFamily="34" charset="0"/>
            </a:endParaRPr>
          </a:p>
          <a:p>
            <a:pPr marR="0">
              <a:spcBef>
                <a:spcPts val="0"/>
              </a:spcBef>
              <a:spcAft>
                <a:spcPts val="600"/>
              </a:spcAft>
            </a:pPr>
            <a:endParaRPr lang="en-US" sz="1600" dirty="0">
              <a:effectLst/>
              <a:latin typeface="Courier New" panose="02070309020205020404" pitchFamily="49" charset="0"/>
              <a:ea typeface="Calibri" panose="020F0502020204030204" pitchFamily="34" charset="0"/>
            </a:endParaRPr>
          </a:p>
        </p:txBody>
      </p:sp>
      <p:pic>
        <p:nvPicPr>
          <p:cNvPr id="3" name="Picture 2">
            <a:extLst>
              <a:ext uri="{FF2B5EF4-FFF2-40B4-BE49-F238E27FC236}">
                <a16:creationId xmlns:a16="http://schemas.microsoft.com/office/drawing/2014/main" id="{2F9864C9-408F-4260-8E63-22387368336A}"/>
              </a:ext>
            </a:extLst>
          </p:cNvPr>
          <p:cNvPicPr>
            <a:picLocks noChangeAspect="1"/>
          </p:cNvPicPr>
          <p:nvPr/>
        </p:nvPicPr>
        <p:blipFill>
          <a:blip r:embed="rId2"/>
          <a:stretch>
            <a:fillRect/>
          </a:stretch>
        </p:blipFill>
        <p:spPr>
          <a:xfrm>
            <a:off x="176436" y="886542"/>
            <a:ext cx="4525307" cy="5430368"/>
          </a:xfrm>
          <a:prstGeom prst="rect">
            <a:avLst/>
          </a:prstGeom>
        </p:spPr>
      </p:pic>
    </p:spTree>
    <p:extLst>
      <p:ext uri="{BB962C8B-B14F-4D97-AF65-F5344CB8AC3E}">
        <p14:creationId xmlns:p14="http://schemas.microsoft.com/office/powerpoint/2010/main" val="607778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1E8588-8563-4416-A9B3-41BD14C923E0}"/>
              </a:ext>
            </a:extLst>
          </p:cNvPr>
          <p:cNvSpPr txBox="1"/>
          <p:nvPr/>
        </p:nvSpPr>
        <p:spPr>
          <a:xfrm>
            <a:off x="5669286" y="340868"/>
            <a:ext cx="6320463" cy="6617196"/>
          </a:xfrm>
          <a:prstGeom prst="rect">
            <a:avLst/>
          </a:prstGeom>
          <a:noFill/>
        </p:spPr>
        <p:txBody>
          <a:bodyPr wrap="square">
            <a:spAutoFit/>
          </a:bodyPr>
          <a:lstStyle/>
          <a:p>
            <a:pPr marR="0">
              <a:spcBef>
                <a:spcPts val="0"/>
              </a:spcBef>
              <a:spcAft>
                <a:spcPts val="600"/>
              </a:spcAft>
            </a:pPr>
            <a:r>
              <a:rPr lang="en-US" dirty="0">
                <a:latin typeface="Franklin Gothic Medium" panose="020B0603020102020204" pitchFamily="34" charset="0"/>
                <a:ea typeface="Calibri" panose="020F0502020204030204" pitchFamily="34" charset="0"/>
                <a:cs typeface="Times New Roman" panose="02020603050405020304" pitchFamily="18" charset="0"/>
              </a:rPr>
              <a:t>RESULTS </a:t>
            </a:r>
          </a:p>
          <a:p>
            <a:pPr marR="0">
              <a:spcBef>
                <a:spcPts val="0"/>
              </a:spcBef>
              <a:spcAft>
                <a:spcPts val="600"/>
              </a:spcAft>
            </a:pPr>
            <a:r>
              <a:rPr lang="en-US" dirty="0">
                <a:latin typeface="Franklin Gothic Medium" panose="020B0603020102020204" pitchFamily="34" charset="0"/>
                <a:ea typeface="Calibri" panose="020F0502020204030204" pitchFamily="34" charset="0"/>
                <a:cs typeface="Times New Roman" panose="02020603050405020304" pitchFamily="18" charset="0"/>
              </a:rPr>
              <a:t>78% reported extraordinary growth</a:t>
            </a:r>
          </a:p>
          <a:p>
            <a:pPr marR="0">
              <a:spcBef>
                <a:spcPts val="0"/>
              </a:spcBef>
              <a:spcAft>
                <a:spcPts val="600"/>
              </a:spcAft>
            </a:pPr>
            <a:r>
              <a:rPr lang="en-US" sz="1400" dirty="0"/>
              <a:t>The members described rich learning opportunities in areas new to them. They were encouraged to take initiative and stretch their limits. They served communities and populations with which they often had no prior experience. They reported newly gained confidence, enhanced skill sets, and personal experiences that were life-transforming. </a:t>
            </a:r>
            <a:endParaRPr lang="en-US" sz="1400" dirty="0">
              <a:latin typeface="Franklin Gothic Medium" panose="020B0603020102020204" pitchFamily="34" charset="0"/>
              <a:ea typeface="Calibri" panose="020F0502020204030204" pitchFamily="34" charset="0"/>
              <a:cs typeface="Times New Roman" panose="02020603050405020304" pitchFamily="18" charset="0"/>
            </a:endParaRPr>
          </a:p>
          <a:p>
            <a:pPr marR="0">
              <a:spcBef>
                <a:spcPts val="0"/>
              </a:spcBef>
              <a:spcAft>
                <a:spcPts val="600"/>
              </a:spcAft>
            </a:pPr>
            <a:endParaRPr lang="en-US" dirty="0">
              <a:latin typeface="Franklin Gothic Medium" panose="020B0603020102020204" pitchFamily="34" charset="0"/>
              <a:cs typeface="Times New Roman" panose="02020603050405020304" pitchFamily="18" charset="0"/>
            </a:endParaRPr>
          </a:p>
          <a:p>
            <a:pPr marR="0">
              <a:spcBef>
                <a:spcPts val="0"/>
              </a:spcBef>
              <a:spcAft>
                <a:spcPts val="600"/>
              </a:spcAft>
            </a:pPr>
            <a:r>
              <a:rPr lang="en-US" b="1" dirty="0"/>
              <a:t>74% felt that the differences they made were extraordinary</a:t>
            </a:r>
          </a:p>
          <a:p>
            <a:pPr marR="0">
              <a:spcBef>
                <a:spcPts val="0"/>
              </a:spcBef>
              <a:spcAft>
                <a:spcPts val="600"/>
              </a:spcAft>
            </a:pPr>
            <a:r>
              <a:rPr lang="en-US" sz="1400" b="1" dirty="0"/>
              <a:t> </a:t>
            </a:r>
            <a:r>
              <a:rPr lang="en-US" sz="1400" dirty="0"/>
              <a:t>Members were certain that they had touched the lives of another or others in profound ways. Others reported mastering skills or successfully performing tasks that they felt at the time were well beyond their capabilities. Still others focused on the innovations they had brought to their host organizations or at schools or other institutions they served.</a:t>
            </a:r>
          </a:p>
          <a:p>
            <a:pPr marR="0">
              <a:spcBef>
                <a:spcPts val="0"/>
              </a:spcBef>
              <a:spcAft>
                <a:spcPts val="600"/>
              </a:spcAft>
            </a:pPr>
            <a:endParaRPr lang="en-US" sz="1400" dirty="0">
              <a:latin typeface="Franklin Gothic Medium" panose="020B0603020102020204" pitchFamily="34" charset="0"/>
              <a:ea typeface="Calibri" panose="020F0502020204030204" pitchFamily="34" charset="0"/>
              <a:cs typeface="Times New Roman" panose="02020603050405020304" pitchFamily="18" charset="0"/>
            </a:endParaRPr>
          </a:p>
          <a:p>
            <a:pPr marR="0">
              <a:spcBef>
                <a:spcPts val="0"/>
              </a:spcBef>
              <a:spcAft>
                <a:spcPts val="600"/>
              </a:spcAft>
            </a:pPr>
            <a:r>
              <a:rPr lang="en-US" dirty="0">
                <a:latin typeface="Franklin Gothic Medium" panose="020B0603020102020204" pitchFamily="34" charset="0"/>
                <a:ea typeface="Calibri" panose="020F0502020204030204" pitchFamily="34" charset="0"/>
                <a:cs typeface="Times New Roman" panose="02020603050405020304" pitchFamily="18" charset="0"/>
              </a:rPr>
              <a:t>78% reported that their AmeriCorps experience had made them more employable or a more capable volunteer.  </a:t>
            </a:r>
          </a:p>
          <a:p>
            <a:pPr marR="0">
              <a:spcBef>
                <a:spcPts val="0"/>
              </a:spcBef>
              <a:spcAft>
                <a:spcPts val="600"/>
              </a:spcAft>
            </a:pPr>
            <a:r>
              <a:rPr lang="en-US" sz="1400" dirty="0"/>
              <a:t>The complementary narrative responses to the probe, “How have your AmeriCorps experiences served as a pathway to future employment or to expanded roles in the community?” produced mostly optimistic forecasts. Some pointed to full-time employment they had already secured due at least in part to their service with AmeriCorps. Many indicated having greatly expanded networks and stronger resumes, as well as deeper understanding of what they can contribute.</a:t>
            </a:r>
            <a:endParaRPr lang="en-US" sz="1400" dirty="0">
              <a:latin typeface="Franklin Gothic Medium" panose="020B0603020102020204" pitchFamily="34" charset="0"/>
              <a:cs typeface="Times New Roman" panose="02020603050405020304" pitchFamily="18" charset="0"/>
            </a:endParaRPr>
          </a:p>
          <a:p>
            <a:pPr marR="0">
              <a:spcBef>
                <a:spcPts val="0"/>
              </a:spcBef>
              <a:spcAft>
                <a:spcPts val="600"/>
              </a:spcAft>
            </a:pPr>
            <a:endParaRPr lang="en-US" sz="1400" dirty="0">
              <a:effectLst/>
              <a:latin typeface="Courier New" panose="02070309020205020404" pitchFamily="49" charset="0"/>
              <a:ea typeface="Calibri" panose="020F0502020204030204" pitchFamily="34" charset="0"/>
            </a:endParaRPr>
          </a:p>
          <a:p>
            <a:pPr marR="0">
              <a:spcBef>
                <a:spcPts val="0"/>
              </a:spcBef>
              <a:spcAft>
                <a:spcPts val="600"/>
              </a:spcAft>
            </a:pPr>
            <a:endParaRPr lang="en-US" sz="1400" dirty="0">
              <a:effectLst/>
              <a:latin typeface="Courier New" panose="02070309020205020404" pitchFamily="49" charset="0"/>
              <a:ea typeface="Calibri" panose="020F0502020204030204" pitchFamily="34" charset="0"/>
            </a:endParaRPr>
          </a:p>
        </p:txBody>
      </p:sp>
      <p:pic>
        <p:nvPicPr>
          <p:cNvPr id="11" name="Picture 3">
            <a:extLst>
              <a:ext uri="{FF2B5EF4-FFF2-40B4-BE49-F238E27FC236}">
                <a16:creationId xmlns:a16="http://schemas.microsoft.com/office/drawing/2014/main" id="{F0DCE452-5FB5-44CD-8445-A5AF4ADE78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78" t="1622" r="4072" b="1622"/>
          <a:stretch/>
        </p:blipFill>
        <p:spPr bwMode="auto">
          <a:xfrm>
            <a:off x="119640" y="340868"/>
            <a:ext cx="5414807" cy="6128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16507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537BC6-5642-4835-B100-DD8F150633FE}"/>
              </a:ext>
            </a:extLst>
          </p:cNvPr>
          <p:cNvSpPr txBox="1"/>
          <p:nvPr/>
        </p:nvSpPr>
        <p:spPr>
          <a:xfrm>
            <a:off x="7531510" y="789685"/>
            <a:ext cx="3254477" cy="1446550"/>
          </a:xfrm>
          <a:prstGeom prst="rect">
            <a:avLst/>
          </a:prstGeom>
          <a:noFill/>
        </p:spPr>
        <p:txBody>
          <a:bodyPr wrap="square" rtlCol="0">
            <a:spAutoFit/>
          </a:bodyPr>
          <a:lstStyle/>
          <a:p>
            <a:pPr algn="ctr"/>
            <a:r>
              <a:rPr lang="en-US" sz="8800" b="1" dirty="0"/>
              <a:t>All In</a:t>
            </a:r>
          </a:p>
        </p:txBody>
      </p:sp>
      <p:sp>
        <p:nvSpPr>
          <p:cNvPr id="3" name="TextBox 2">
            <a:extLst>
              <a:ext uri="{FF2B5EF4-FFF2-40B4-BE49-F238E27FC236}">
                <a16:creationId xmlns:a16="http://schemas.microsoft.com/office/drawing/2014/main" id="{8FA2DF79-22F7-407B-8927-012F5E5E8B8B}"/>
              </a:ext>
            </a:extLst>
          </p:cNvPr>
          <p:cNvSpPr txBox="1"/>
          <p:nvPr/>
        </p:nvSpPr>
        <p:spPr>
          <a:xfrm>
            <a:off x="6871091" y="2615349"/>
            <a:ext cx="5053781" cy="1815882"/>
          </a:xfrm>
          <a:prstGeom prst="rect">
            <a:avLst/>
          </a:prstGeom>
          <a:noFill/>
        </p:spPr>
        <p:txBody>
          <a:bodyPr wrap="square" rtlCol="0">
            <a:spAutoFit/>
          </a:bodyPr>
          <a:lstStyle/>
          <a:p>
            <a:r>
              <a:rPr lang="en-US" sz="2800" b="1" dirty="0"/>
              <a:t>The courage to make a personal, commitment to being of service demonstrated consistently in thought, word and action.</a:t>
            </a:r>
          </a:p>
        </p:txBody>
      </p:sp>
      <p:pic>
        <p:nvPicPr>
          <p:cNvPr id="5122" name="Picture 2" descr="350 Wizard of OZ ideas | wizard of oz, wizard, the wonderful wizard of oz">
            <a:extLst>
              <a:ext uri="{FF2B5EF4-FFF2-40B4-BE49-F238E27FC236}">
                <a16:creationId xmlns:a16="http://schemas.microsoft.com/office/drawing/2014/main" id="{8890AB30-F671-4C99-B132-C9178B67DB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18"/>
          <a:stretch/>
        </p:blipFill>
        <p:spPr bwMode="auto">
          <a:xfrm>
            <a:off x="143000" y="111209"/>
            <a:ext cx="6371830" cy="657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604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0 Best YouTube Videos About Mindset – Learning Frames">
            <a:extLst>
              <a:ext uri="{FF2B5EF4-FFF2-40B4-BE49-F238E27FC236}">
                <a16:creationId xmlns:a16="http://schemas.microsoft.com/office/drawing/2014/main" id="{86D7DB12-A1DB-45D9-9099-140A5EE29F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9174"/>
          <a:stretch/>
        </p:blipFill>
        <p:spPr bwMode="auto">
          <a:xfrm>
            <a:off x="536954" y="226502"/>
            <a:ext cx="11118092" cy="590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63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1E8588-8563-4416-A9B3-41BD14C923E0}"/>
              </a:ext>
            </a:extLst>
          </p:cNvPr>
          <p:cNvSpPr txBox="1"/>
          <p:nvPr/>
        </p:nvSpPr>
        <p:spPr>
          <a:xfrm>
            <a:off x="5871537" y="1097952"/>
            <a:ext cx="6320463" cy="5416868"/>
          </a:xfrm>
          <a:prstGeom prst="rect">
            <a:avLst/>
          </a:prstGeom>
          <a:noFill/>
        </p:spPr>
        <p:txBody>
          <a:bodyPr wrap="square">
            <a:spAutoFit/>
          </a:bodyPr>
          <a:lstStyle/>
          <a:p>
            <a:r>
              <a:rPr lang="en-US" sz="3200" b="1" dirty="0"/>
              <a:t>Characteristics of a Fixed Mindset </a:t>
            </a:r>
          </a:p>
          <a:p>
            <a:pPr marL="342900" indent="-342900">
              <a:buAutoNum type="arabicPeriod"/>
            </a:pPr>
            <a:r>
              <a:rPr lang="en-US" sz="2400" dirty="0"/>
              <a:t>Believes intelligence and talent are fixed </a:t>
            </a:r>
          </a:p>
          <a:p>
            <a:pPr marL="342900" indent="-342900">
              <a:buAutoNum type="arabicPeriod"/>
            </a:pPr>
            <a:r>
              <a:rPr lang="en-US" sz="2400" dirty="0"/>
              <a:t>Sticks with what they know </a:t>
            </a:r>
          </a:p>
          <a:p>
            <a:pPr marL="342900" indent="-342900">
              <a:buAutoNum type="arabicPeriod"/>
            </a:pPr>
            <a:r>
              <a:rPr lang="en-US" sz="2400" dirty="0"/>
              <a:t>Believes putting forth effort is worthless or fruitless </a:t>
            </a:r>
          </a:p>
          <a:p>
            <a:pPr marL="342900" indent="-342900">
              <a:buAutoNum type="arabicPeriod"/>
            </a:pPr>
            <a:r>
              <a:rPr lang="en-US" sz="2400" dirty="0"/>
              <a:t>Believes personal failures define who they are </a:t>
            </a:r>
          </a:p>
          <a:p>
            <a:pPr marL="342900" indent="-342900">
              <a:buAutoNum type="arabicPeriod"/>
            </a:pPr>
            <a:r>
              <a:rPr lang="en-US" sz="2400" dirty="0"/>
              <a:t>Hides flaws so not to be judged as a failure </a:t>
            </a:r>
          </a:p>
          <a:p>
            <a:pPr marL="342900" indent="-342900">
              <a:buAutoNum type="arabicPeriod"/>
            </a:pPr>
            <a:r>
              <a:rPr lang="en-US" sz="2400" dirty="0"/>
              <a:t>Avoids challenges to avoid failure </a:t>
            </a:r>
          </a:p>
          <a:p>
            <a:pPr marL="342900" indent="-342900">
              <a:buAutoNum type="arabicPeriod"/>
            </a:pPr>
            <a:r>
              <a:rPr lang="en-US" sz="2400" dirty="0"/>
              <a:t>Tends to give up easy </a:t>
            </a:r>
          </a:p>
          <a:p>
            <a:pPr marL="342900" indent="-342900">
              <a:buAutoNum type="arabicPeriod"/>
            </a:pPr>
            <a:r>
              <a:rPr lang="en-US" sz="2400" dirty="0"/>
              <a:t>Ignores feedback from others </a:t>
            </a:r>
          </a:p>
          <a:p>
            <a:pPr marL="342900" indent="-342900">
              <a:buAutoNum type="arabicPeriod"/>
            </a:pPr>
            <a:r>
              <a:rPr lang="en-US" sz="2400" dirty="0"/>
              <a:t>Views feedback as personal criticism </a:t>
            </a:r>
          </a:p>
          <a:p>
            <a:pPr marL="342900" indent="-342900">
              <a:buAutoNum type="arabicPeriod"/>
            </a:pPr>
            <a:r>
              <a:rPr lang="en-US" sz="2400" dirty="0"/>
              <a:t>Feels threatened by the success of others  </a:t>
            </a:r>
            <a:br>
              <a:rPr lang="en-US" dirty="0"/>
            </a:br>
            <a:endParaRPr lang="en-US" dirty="0"/>
          </a:p>
          <a:p>
            <a:br>
              <a:rPr lang="en-US" dirty="0"/>
            </a:br>
            <a:endParaRPr lang="en-US" sz="1400" dirty="0">
              <a:effectLst/>
              <a:latin typeface="Courier New" panose="02070309020205020404" pitchFamily="49" charset="0"/>
              <a:ea typeface="Calibri" panose="020F0502020204030204" pitchFamily="34" charset="0"/>
            </a:endParaRPr>
          </a:p>
        </p:txBody>
      </p:sp>
      <p:pic>
        <p:nvPicPr>
          <p:cNvPr id="4098" name="Picture 2" descr="Don't tell an upset person “calm down.” Do this instead. | Dr. Susan  Bernstein">
            <a:extLst>
              <a:ext uri="{FF2B5EF4-FFF2-40B4-BE49-F238E27FC236}">
                <a16:creationId xmlns:a16="http://schemas.microsoft.com/office/drawing/2014/main" id="{106B1CC8-2BD0-4497-B27D-9B66FDEC4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3431"/>
            <a:ext cx="5532923" cy="405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94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F1E8588-8563-4416-A9B3-41BD14C923E0}"/>
              </a:ext>
            </a:extLst>
          </p:cNvPr>
          <p:cNvSpPr txBox="1"/>
          <p:nvPr/>
        </p:nvSpPr>
        <p:spPr>
          <a:xfrm>
            <a:off x="5043191" y="426750"/>
            <a:ext cx="6617867" cy="6432530"/>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Characteristics of a Growth Mindset </a:t>
            </a:r>
          </a:p>
          <a:p>
            <a:pPr marL="457200" indent="-457200">
              <a:buAutoNum type="arabicPeriod"/>
            </a:pPr>
            <a:r>
              <a:rPr lang="en-US" sz="2200" b="0" i="0" dirty="0">
                <a:solidFill>
                  <a:srgbClr val="222222"/>
                </a:solidFill>
                <a:effectLst/>
                <a:latin typeface="Arial" panose="020B0604020202020204" pitchFamily="34" charset="0"/>
              </a:rPr>
              <a:t>Believes intelligence and talents can be developed </a:t>
            </a:r>
          </a:p>
          <a:p>
            <a:pPr marL="457200" indent="-457200">
              <a:buAutoNum type="arabicPeriod"/>
            </a:pPr>
            <a:r>
              <a:rPr lang="en-US" sz="2200" b="0" i="0" dirty="0">
                <a:solidFill>
                  <a:srgbClr val="222222"/>
                </a:solidFill>
                <a:effectLst/>
                <a:latin typeface="Arial" panose="020B0604020202020204" pitchFamily="34" charset="0"/>
              </a:rPr>
              <a:t>Believes effort is the path to mastery </a:t>
            </a:r>
          </a:p>
          <a:p>
            <a:pPr marL="457200" indent="-457200">
              <a:buAutoNum type="arabicPeriod"/>
            </a:pPr>
            <a:r>
              <a:rPr lang="en-US" sz="2200" b="0" i="0" dirty="0">
                <a:solidFill>
                  <a:srgbClr val="222222"/>
                </a:solidFill>
                <a:effectLst/>
                <a:latin typeface="Arial" panose="020B0604020202020204" pitchFamily="34" charset="0"/>
              </a:rPr>
              <a:t>Believes mistakes are an essential part of learning </a:t>
            </a:r>
          </a:p>
          <a:p>
            <a:pPr marL="457200" indent="-457200">
              <a:buAutoNum type="arabicPeriod"/>
            </a:pPr>
            <a:r>
              <a:rPr lang="en-US" sz="2200" b="0" i="0" dirty="0">
                <a:solidFill>
                  <a:srgbClr val="222222"/>
                </a:solidFill>
                <a:effectLst/>
                <a:latin typeface="Arial" panose="020B0604020202020204" pitchFamily="34" charset="0"/>
              </a:rPr>
              <a:t>Views failure as an opportunity to learn</a:t>
            </a:r>
          </a:p>
          <a:p>
            <a:pPr marL="457200" indent="-457200">
              <a:buAutoNum type="arabicPeriod"/>
            </a:pPr>
            <a:r>
              <a:rPr lang="en-US" sz="2200" b="0" i="0" dirty="0">
                <a:solidFill>
                  <a:srgbClr val="222222"/>
                </a:solidFill>
                <a:effectLst/>
                <a:latin typeface="Arial" panose="020B0604020202020204" pitchFamily="34" charset="0"/>
              </a:rPr>
              <a:t>Believes failures are just temporary setbacks </a:t>
            </a:r>
          </a:p>
          <a:p>
            <a:pPr marL="457200" indent="-457200">
              <a:buAutoNum type="arabicPeriod"/>
            </a:pPr>
            <a:r>
              <a:rPr lang="en-US" sz="2200" b="0" i="0" dirty="0">
                <a:solidFill>
                  <a:srgbClr val="222222"/>
                </a:solidFill>
                <a:effectLst/>
                <a:latin typeface="Arial" panose="020B0604020202020204" pitchFamily="34" charset="0"/>
              </a:rPr>
              <a:t>Embraces challenges 4/4 </a:t>
            </a:r>
          </a:p>
          <a:p>
            <a:pPr marL="457200" indent="-457200">
              <a:buAutoNum type="arabicPeriod"/>
            </a:pPr>
            <a:r>
              <a:rPr lang="en-US" sz="2200" b="0" i="0" dirty="0">
                <a:solidFill>
                  <a:srgbClr val="222222"/>
                </a:solidFill>
                <a:effectLst/>
                <a:latin typeface="Arial" panose="020B0604020202020204" pitchFamily="34" charset="0"/>
              </a:rPr>
              <a:t>Welcomes feedback from others in order to learn </a:t>
            </a:r>
          </a:p>
          <a:p>
            <a:pPr marL="457200" indent="-457200">
              <a:buAutoNum type="arabicPeriod"/>
            </a:pPr>
            <a:r>
              <a:rPr lang="en-US" sz="2200" b="0" i="0" dirty="0">
                <a:solidFill>
                  <a:srgbClr val="222222"/>
                </a:solidFill>
                <a:effectLst/>
                <a:latin typeface="Arial" panose="020B0604020202020204" pitchFamily="34" charset="0"/>
              </a:rPr>
              <a:t>Believes feedback is a guide to further improvement </a:t>
            </a:r>
          </a:p>
          <a:p>
            <a:pPr marL="457200" indent="-457200">
              <a:buAutoNum type="arabicPeriod"/>
            </a:pPr>
            <a:r>
              <a:rPr lang="en-US" sz="2200" b="0" i="0" dirty="0">
                <a:solidFill>
                  <a:srgbClr val="222222"/>
                </a:solidFill>
                <a:effectLst/>
                <a:latin typeface="Arial" panose="020B0604020202020204" pitchFamily="34" charset="0"/>
              </a:rPr>
              <a:t>Views feedback as a source of information </a:t>
            </a:r>
          </a:p>
          <a:p>
            <a:pPr marL="457200" indent="-457200">
              <a:buAutoNum type="arabicPeriod"/>
            </a:pPr>
            <a:r>
              <a:rPr lang="en-US" sz="2200" b="0" i="0" dirty="0">
                <a:solidFill>
                  <a:srgbClr val="222222"/>
                </a:solidFill>
                <a:effectLst/>
                <a:latin typeface="Arial" panose="020B0604020202020204" pitchFamily="34" charset="0"/>
              </a:rPr>
              <a:t>Views other’s success as a source of inspiration and information </a:t>
            </a:r>
            <a:br>
              <a:rPr lang="en-US" dirty="0"/>
            </a:br>
            <a:endParaRPr lang="en-US" dirty="0"/>
          </a:p>
          <a:p>
            <a:br>
              <a:rPr lang="en-US" dirty="0"/>
            </a:br>
            <a:endParaRPr lang="en-US" sz="1400" dirty="0">
              <a:effectLst/>
              <a:latin typeface="Courier New" panose="02070309020205020404" pitchFamily="49" charset="0"/>
              <a:ea typeface="Calibri" panose="020F0502020204030204" pitchFamily="34" charset="0"/>
            </a:endParaRPr>
          </a:p>
        </p:txBody>
      </p:sp>
      <p:pic>
        <p:nvPicPr>
          <p:cNvPr id="4" name="Picture 2" descr="Image result for speaking with passion">
            <a:extLst>
              <a:ext uri="{FF2B5EF4-FFF2-40B4-BE49-F238E27FC236}">
                <a16:creationId xmlns:a16="http://schemas.microsoft.com/office/drawing/2014/main" id="{8E953C07-5F75-4F64-B161-ADFA5EC92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926" y="804248"/>
            <a:ext cx="5741117" cy="548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112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Karate Kid - Daniel's Training  WAX ON WAX OFF.mp4">
            <a:hlinkClick r:id="" action="ppaction://media"/>
            <a:extLst>
              <a:ext uri="{FF2B5EF4-FFF2-40B4-BE49-F238E27FC236}">
                <a16:creationId xmlns:a16="http://schemas.microsoft.com/office/drawing/2014/main" id="{BBCECFE7-7E69-4056-83B7-7B70DFBCE467}"/>
              </a:ext>
            </a:extLst>
          </p:cNvPr>
          <p:cNvPicPr>
            <a:picLocks noRot="1" noChangeAspect="1"/>
          </p:cNvPicPr>
          <p:nvPr>
            <a:videoFile r:link="rId1"/>
          </p:nvPr>
        </p:nvPicPr>
        <p:blipFill>
          <a:blip r:embed="rId3"/>
          <a:stretch>
            <a:fillRect/>
          </a:stretch>
        </p:blipFill>
        <p:spPr>
          <a:xfrm>
            <a:off x="920300" y="443251"/>
            <a:ext cx="10351400" cy="5741792"/>
          </a:xfrm>
          <a:prstGeom prst="rect">
            <a:avLst/>
          </a:prstGeom>
        </p:spPr>
      </p:pic>
    </p:spTree>
    <p:extLst>
      <p:ext uri="{BB962C8B-B14F-4D97-AF65-F5344CB8AC3E}">
        <p14:creationId xmlns:p14="http://schemas.microsoft.com/office/powerpoint/2010/main" val="108215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BCBD21-FC19-4408-AC16-0B8D7058B66D}"/>
              </a:ext>
            </a:extLst>
          </p:cNvPr>
          <p:cNvPicPr>
            <a:picLocks noChangeAspect="1"/>
          </p:cNvPicPr>
          <p:nvPr/>
        </p:nvPicPr>
        <p:blipFill>
          <a:blip r:embed="rId2"/>
          <a:stretch>
            <a:fillRect/>
          </a:stretch>
        </p:blipFill>
        <p:spPr>
          <a:xfrm>
            <a:off x="1143000" y="317500"/>
            <a:ext cx="3644900" cy="1739900"/>
          </a:xfrm>
          <a:prstGeom prst="rect">
            <a:avLst/>
          </a:prstGeom>
        </p:spPr>
      </p:pic>
      <p:pic>
        <p:nvPicPr>
          <p:cNvPr id="6" name="Picture 5">
            <a:extLst>
              <a:ext uri="{FF2B5EF4-FFF2-40B4-BE49-F238E27FC236}">
                <a16:creationId xmlns:a16="http://schemas.microsoft.com/office/drawing/2014/main" id="{B2F1C1E1-BD51-4B99-B032-A58471D689DD}"/>
              </a:ext>
            </a:extLst>
          </p:cNvPr>
          <p:cNvPicPr>
            <a:picLocks noChangeAspect="1"/>
          </p:cNvPicPr>
          <p:nvPr/>
        </p:nvPicPr>
        <p:blipFill>
          <a:blip r:embed="rId3"/>
          <a:stretch>
            <a:fillRect/>
          </a:stretch>
        </p:blipFill>
        <p:spPr>
          <a:xfrm>
            <a:off x="1143000" y="2133600"/>
            <a:ext cx="3644900" cy="4381500"/>
          </a:xfrm>
          <a:prstGeom prst="rect">
            <a:avLst/>
          </a:prstGeom>
        </p:spPr>
      </p:pic>
      <p:pic>
        <p:nvPicPr>
          <p:cNvPr id="11" name="Picture 10">
            <a:extLst>
              <a:ext uri="{FF2B5EF4-FFF2-40B4-BE49-F238E27FC236}">
                <a16:creationId xmlns:a16="http://schemas.microsoft.com/office/drawing/2014/main" id="{E7CFA087-767E-4406-BD2F-8E2DD3E0FA40}"/>
              </a:ext>
            </a:extLst>
          </p:cNvPr>
          <p:cNvPicPr>
            <a:picLocks noChangeAspect="1"/>
          </p:cNvPicPr>
          <p:nvPr/>
        </p:nvPicPr>
        <p:blipFill>
          <a:blip r:embed="rId4"/>
          <a:stretch>
            <a:fillRect/>
          </a:stretch>
        </p:blipFill>
        <p:spPr>
          <a:xfrm>
            <a:off x="4864100" y="317500"/>
            <a:ext cx="2667000" cy="2044700"/>
          </a:xfrm>
          <a:prstGeom prst="rect">
            <a:avLst/>
          </a:prstGeom>
        </p:spPr>
      </p:pic>
      <p:pic>
        <p:nvPicPr>
          <p:cNvPr id="12" name="Picture 11">
            <a:extLst>
              <a:ext uri="{FF2B5EF4-FFF2-40B4-BE49-F238E27FC236}">
                <a16:creationId xmlns:a16="http://schemas.microsoft.com/office/drawing/2014/main" id="{EAFDD025-7696-455B-A5CD-C5DF1294AA57}"/>
              </a:ext>
            </a:extLst>
          </p:cNvPr>
          <p:cNvPicPr>
            <a:picLocks noChangeAspect="1"/>
          </p:cNvPicPr>
          <p:nvPr/>
        </p:nvPicPr>
        <p:blipFill>
          <a:blip r:embed="rId5"/>
          <a:stretch>
            <a:fillRect/>
          </a:stretch>
        </p:blipFill>
        <p:spPr>
          <a:xfrm>
            <a:off x="4864100" y="2438400"/>
            <a:ext cx="2667000" cy="4076700"/>
          </a:xfrm>
          <a:prstGeom prst="rect">
            <a:avLst/>
          </a:prstGeom>
        </p:spPr>
      </p:pic>
      <p:pic>
        <p:nvPicPr>
          <p:cNvPr id="14" name="Picture 13">
            <a:extLst>
              <a:ext uri="{FF2B5EF4-FFF2-40B4-BE49-F238E27FC236}">
                <a16:creationId xmlns:a16="http://schemas.microsoft.com/office/drawing/2014/main" id="{B32C68E9-CC48-4428-9165-913F418F7842}"/>
              </a:ext>
            </a:extLst>
          </p:cNvPr>
          <p:cNvPicPr>
            <a:picLocks noChangeAspect="1"/>
          </p:cNvPicPr>
          <p:nvPr/>
        </p:nvPicPr>
        <p:blipFill>
          <a:blip r:embed="rId6"/>
          <a:stretch>
            <a:fillRect/>
          </a:stretch>
        </p:blipFill>
        <p:spPr>
          <a:xfrm>
            <a:off x="7607300" y="615950"/>
            <a:ext cx="4348911" cy="5626100"/>
          </a:xfrm>
          <a:prstGeom prst="rect">
            <a:avLst/>
          </a:prstGeom>
        </p:spPr>
      </p:pic>
    </p:spTree>
    <p:extLst>
      <p:ext uri="{BB962C8B-B14F-4D97-AF65-F5344CB8AC3E}">
        <p14:creationId xmlns:p14="http://schemas.microsoft.com/office/powerpoint/2010/main" val="311795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xed vs Growth mindset: It's time to change the way you think - SAFETY4SEA">
            <a:extLst>
              <a:ext uri="{FF2B5EF4-FFF2-40B4-BE49-F238E27FC236}">
                <a16:creationId xmlns:a16="http://schemas.microsoft.com/office/drawing/2014/main" id="{793329C4-2BB3-4C0C-881E-470536A7E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72" y="493424"/>
            <a:ext cx="10373753" cy="575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77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519" y="3135425"/>
            <a:ext cx="11576481" cy="3477875"/>
          </a:xfrm>
          <a:prstGeom prst="rect">
            <a:avLst/>
          </a:prstGeom>
          <a:noFill/>
        </p:spPr>
        <p:txBody>
          <a:bodyPr wrap="square" rtlCol="0">
            <a:spAutoFit/>
          </a:bodyPr>
          <a:lstStyle/>
          <a:p>
            <a:r>
              <a:rPr lang="en-US" sz="2000" b="1" i="1" dirty="0"/>
              <a:t>The Cider House Rules</a:t>
            </a:r>
            <a:r>
              <a:rPr lang="en-US" sz="2000" b="1" dirty="0"/>
              <a:t> tells the story of how, by writing one's own rules and making one's own choices, which Homer learns to do by the end of the film, one can lead a gratifying life and truly "be of use," which reflects John Irving's stance on how human beings should ultimately be able to make their own decisions.</a:t>
            </a:r>
            <a:endParaRPr lang="en-US" sz="2000" dirty="0"/>
          </a:p>
          <a:p>
            <a:endParaRPr lang="en-US" sz="1600" dirty="0"/>
          </a:p>
          <a:p>
            <a:r>
              <a:rPr lang="en-US" sz="1600" dirty="0"/>
              <a:t>In </a:t>
            </a:r>
            <a:r>
              <a:rPr lang="en-US" sz="1600" i="1" dirty="0"/>
              <a:t>The Cider House Rules</a:t>
            </a:r>
            <a:r>
              <a:rPr lang="en-US" sz="1600" dirty="0"/>
              <a:t>, we see how the conflict between traditional and cinematic histories that so often exists is ultimately dissolved. One of John Irving's principle aims when producing this novel and film was to create a portrayal of abortion that was true to its time and its history and to make a statement about the subject of abortion that was bolstered by its historical accuracy. It is clear that Irving's pro-choice leaning is woven throughout the film and very much espoused through the characters that he created. Irving has stated many times that he wanted readers and viewers to come away from </a:t>
            </a:r>
            <a:r>
              <a:rPr lang="en-US" sz="1600" i="1" dirty="0"/>
              <a:t>The Cider House Rules</a:t>
            </a:r>
            <a:r>
              <a:rPr lang="en-US" sz="1600" dirty="0"/>
              <a:t> with the feeling that, despite the fact that Dr. Larch lied to Homer about having a bad heart so he could avoid going to war, Homer really </a:t>
            </a:r>
            <a:r>
              <a:rPr lang="en-US" sz="1600" i="1" dirty="0"/>
              <a:t>did</a:t>
            </a:r>
            <a:r>
              <a:rPr lang="en-US" sz="1600" dirty="0"/>
              <a:t> have a good heart and so did Dr. Larch. Irving ultimately makes the argument that one can practice abortion and still be a good and useful person, can still have a good heart. </a:t>
            </a:r>
            <a:r>
              <a:rPr lang="en-US" sz="1600" b="1" dirty="0"/>
              <a:t>At the end of the film, we see how Homer and Dr. Larch truly are the "princes of Maine" and "kings of New England" that they christen the orphans as when they say goodnight to them each evening. </a:t>
            </a:r>
          </a:p>
        </p:txBody>
      </p:sp>
      <p:pic>
        <p:nvPicPr>
          <p:cNvPr id="11" name="Picture 10">
            <a:extLst>
              <a:ext uri="{FF2B5EF4-FFF2-40B4-BE49-F238E27FC236}">
                <a16:creationId xmlns:a16="http://schemas.microsoft.com/office/drawing/2014/main" id="{537A1717-1540-4B6E-A63B-9075943A2378}"/>
              </a:ext>
            </a:extLst>
          </p:cNvPr>
          <p:cNvPicPr>
            <a:picLocks noChangeAspect="1"/>
          </p:cNvPicPr>
          <p:nvPr/>
        </p:nvPicPr>
        <p:blipFill>
          <a:blip r:embed="rId2"/>
          <a:stretch>
            <a:fillRect/>
          </a:stretch>
        </p:blipFill>
        <p:spPr>
          <a:xfrm>
            <a:off x="1249593" y="244700"/>
            <a:ext cx="4413788" cy="2874770"/>
          </a:xfrm>
          <a:prstGeom prst="rect">
            <a:avLst/>
          </a:prstGeom>
        </p:spPr>
      </p:pic>
      <p:pic>
        <p:nvPicPr>
          <p:cNvPr id="11266" name="Picture 2">
            <a:extLst>
              <a:ext uri="{FF2B5EF4-FFF2-40B4-BE49-F238E27FC236}">
                <a16:creationId xmlns:a16="http://schemas.microsoft.com/office/drawing/2014/main" id="{52D9A03E-C640-4D91-96B3-C71D42C20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81" y="244699"/>
            <a:ext cx="5645461" cy="280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3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C9C399-4F21-4F60-9C17-23578D642448}"/>
              </a:ext>
            </a:extLst>
          </p:cNvPr>
          <p:cNvSpPr txBox="1"/>
          <p:nvPr/>
        </p:nvSpPr>
        <p:spPr>
          <a:xfrm>
            <a:off x="1635854" y="4228051"/>
            <a:ext cx="8774884" cy="1384995"/>
          </a:xfrm>
          <a:prstGeom prst="rect">
            <a:avLst/>
          </a:prstGeom>
          <a:noFill/>
        </p:spPr>
        <p:txBody>
          <a:bodyPr wrap="square" rtlCol="0">
            <a:spAutoFit/>
          </a:bodyPr>
          <a:lstStyle/>
          <a:p>
            <a:r>
              <a:rPr lang="en-US" sz="2800" b="1" dirty="0">
                <a:hlinkClick r:id="rId2"/>
              </a:rPr>
              <a:t>https://lucid.app/lucidspark/invitations/accept/0541e291-2dc1-41cd-8bdb-91bebd0f2d13?viewport_loc=25%2C-169%2C1920%2C937%2C0_0</a:t>
            </a:r>
            <a:r>
              <a:rPr lang="en-US" sz="2800" b="1" dirty="0"/>
              <a:t> </a:t>
            </a:r>
          </a:p>
        </p:txBody>
      </p:sp>
      <p:pic>
        <p:nvPicPr>
          <p:cNvPr id="14338" name="Picture 2">
            <a:extLst>
              <a:ext uri="{FF2B5EF4-FFF2-40B4-BE49-F238E27FC236}">
                <a16:creationId xmlns:a16="http://schemas.microsoft.com/office/drawing/2014/main" id="{CECFB4AD-F5EA-4C62-936C-84193622D28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5854" y="345653"/>
            <a:ext cx="8674216" cy="3727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744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463BF-49C8-4E53-8DF0-65816EA2F5BD}"/>
              </a:ext>
            </a:extLst>
          </p:cNvPr>
          <p:cNvSpPr txBox="1"/>
          <p:nvPr/>
        </p:nvSpPr>
        <p:spPr>
          <a:xfrm>
            <a:off x="78298" y="0"/>
            <a:ext cx="4696441" cy="7109639"/>
          </a:xfrm>
          <a:prstGeom prst="rect">
            <a:avLst/>
          </a:prstGeom>
          <a:noFill/>
        </p:spPr>
        <p:txBody>
          <a:bodyPr wrap="square" rtlCol="0">
            <a:spAutoFit/>
          </a:bodyPr>
          <a:lstStyle/>
          <a:p>
            <a:r>
              <a:rPr lang="en-US" sz="3600" b="1" dirty="0"/>
              <a:t>Useful </a:t>
            </a:r>
          </a:p>
          <a:p>
            <a:pPr marL="457200" indent="-457200">
              <a:buFont typeface="Arial" panose="020B0604020202020204" pitchFamily="34" charset="0"/>
              <a:buChar char="•"/>
            </a:pPr>
            <a:r>
              <a:rPr lang="en-US" sz="2400" b="1" dirty="0"/>
              <a:t>Respect</a:t>
            </a:r>
          </a:p>
          <a:p>
            <a:pPr marL="457200" indent="-457200">
              <a:buFont typeface="Arial" panose="020B0604020202020204" pitchFamily="34" charset="0"/>
              <a:buChar char="•"/>
            </a:pPr>
            <a:r>
              <a:rPr lang="en-US" sz="2400" b="1" dirty="0"/>
              <a:t>Daily practices </a:t>
            </a:r>
          </a:p>
          <a:p>
            <a:pPr marL="457200" indent="-457200">
              <a:buFont typeface="Arial" panose="020B0604020202020204" pitchFamily="34" charset="0"/>
              <a:buChar char="•"/>
            </a:pPr>
            <a:r>
              <a:rPr lang="en-US" sz="2400" b="1" dirty="0"/>
              <a:t>Share work plans </a:t>
            </a:r>
          </a:p>
          <a:p>
            <a:pPr marL="457200" indent="-457200">
              <a:buFont typeface="Arial" panose="020B0604020202020204" pitchFamily="34" charset="0"/>
              <a:buChar char="•"/>
            </a:pPr>
            <a:r>
              <a:rPr lang="en-US" sz="2400" b="1" dirty="0"/>
              <a:t>Manage expectations</a:t>
            </a:r>
          </a:p>
          <a:p>
            <a:pPr marL="457200" indent="-457200">
              <a:buFont typeface="Arial" panose="020B0604020202020204" pitchFamily="34" charset="0"/>
              <a:buChar char="•"/>
            </a:pPr>
            <a:r>
              <a:rPr lang="en-US" sz="2400" b="1" dirty="0"/>
              <a:t>Organized; tidy</a:t>
            </a:r>
          </a:p>
          <a:p>
            <a:pPr marL="457200" indent="-457200">
              <a:buFont typeface="Arial" panose="020B0604020202020204" pitchFamily="34" charset="0"/>
              <a:buChar char="•"/>
            </a:pPr>
            <a:r>
              <a:rPr lang="en-US" sz="2400" b="1" dirty="0"/>
              <a:t>Listen Deeply</a:t>
            </a:r>
          </a:p>
          <a:p>
            <a:pPr marL="457200" indent="-457200">
              <a:buFont typeface="Arial" panose="020B0604020202020204" pitchFamily="34" charset="0"/>
              <a:buChar char="•"/>
            </a:pPr>
            <a:r>
              <a:rPr lang="en-US" sz="2400" b="1" dirty="0"/>
              <a:t>Share yourself</a:t>
            </a:r>
          </a:p>
          <a:p>
            <a:pPr marL="457200" indent="-457200">
              <a:buFont typeface="Arial" panose="020B0604020202020204" pitchFamily="34" charset="0"/>
              <a:buChar char="•"/>
            </a:pPr>
            <a:r>
              <a:rPr lang="en-US" sz="2400" b="1" dirty="0"/>
              <a:t>Seek advise </a:t>
            </a:r>
          </a:p>
          <a:p>
            <a:pPr marL="457200" indent="-457200">
              <a:buFont typeface="Arial" panose="020B0604020202020204" pitchFamily="34" charset="0"/>
              <a:buChar char="•"/>
            </a:pPr>
            <a:r>
              <a:rPr lang="en-US" sz="2400" b="1" dirty="0"/>
              <a:t>Quality work </a:t>
            </a:r>
          </a:p>
          <a:p>
            <a:pPr marL="457200" indent="-457200">
              <a:buFont typeface="Arial" panose="020B0604020202020204" pitchFamily="34" charset="0"/>
              <a:buChar char="•"/>
            </a:pPr>
            <a:r>
              <a:rPr lang="en-US" sz="2400" b="1" dirty="0"/>
              <a:t>Fill gaps</a:t>
            </a:r>
          </a:p>
          <a:p>
            <a:pPr marL="457200" indent="-457200">
              <a:buFont typeface="Arial" panose="020B0604020202020204" pitchFamily="34" charset="0"/>
              <a:buChar char="•"/>
            </a:pPr>
            <a:r>
              <a:rPr lang="en-US" sz="2400" b="1" dirty="0"/>
              <a:t>Anticipate what’s next</a:t>
            </a:r>
          </a:p>
          <a:p>
            <a:pPr marL="457200" indent="-457200">
              <a:buFont typeface="Arial" panose="020B0604020202020204" pitchFamily="34" charset="0"/>
              <a:buChar char="•"/>
            </a:pPr>
            <a:r>
              <a:rPr lang="en-US" sz="2400" b="1" dirty="0"/>
              <a:t>Get things done </a:t>
            </a:r>
          </a:p>
          <a:p>
            <a:pPr marL="457200" indent="-457200">
              <a:buFont typeface="Arial" panose="020B0604020202020204" pitchFamily="34" charset="0"/>
              <a:buChar char="•"/>
            </a:pPr>
            <a:r>
              <a:rPr lang="en-US" sz="2400" b="1" dirty="0"/>
              <a:t>Be present</a:t>
            </a:r>
          </a:p>
          <a:p>
            <a:pPr marL="457200" indent="-457200">
              <a:buFont typeface="Arial" panose="020B0604020202020204" pitchFamily="34" charset="0"/>
              <a:buChar char="•"/>
            </a:pPr>
            <a:r>
              <a:rPr lang="en-US" sz="2400" b="1" dirty="0"/>
              <a:t>Playful</a:t>
            </a:r>
          </a:p>
          <a:p>
            <a:pPr marL="457200" indent="-457200">
              <a:buFont typeface="Arial" panose="020B0604020202020204" pitchFamily="34" charset="0"/>
              <a:buChar char="•"/>
            </a:pPr>
            <a:r>
              <a:rPr lang="en-US" sz="2400" b="1" dirty="0"/>
              <a:t>Make their day</a:t>
            </a:r>
          </a:p>
          <a:p>
            <a:pPr marL="457200" indent="-457200">
              <a:buFont typeface="Arial" panose="020B0604020202020204" pitchFamily="34" charset="0"/>
              <a:buChar char="•"/>
            </a:pPr>
            <a:r>
              <a:rPr lang="en-US" sz="2400" b="1" dirty="0"/>
              <a:t>Choose your attitude </a:t>
            </a:r>
          </a:p>
          <a:p>
            <a:endParaRPr lang="en-US" sz="3600" b="1" dirty="0"/>
          </a:p>
        </p:txBody>
      </p:sp>
      <p:sp>
        <p:nvSpPr>
          <p:cNvPr id="4" name="TextBox 3">
            <a:extLst>
              <a:ext uri="{FF2B5EF4-FFF2-40B4-BE49-F238E27FC236}">
                <a16:creationId xmlns:a16="http://schemas.microsoft.com/office/drawing/2014/main" id="{AAD5B4AB-3EB5-483F-B063-0733A105D2B6}"/>
              </a:ext>
            </a:extLst>
          </p:cNvPr>
          <p:cNvSpPr txBox="1"/>
          <p:nvPr/>
        </p:nvSpPr>
        <p:spPr>
          <a:xfrm>
            <a:off x="8095331" y="0"/>
            <a:ext cx="4018371" cy="6309420"/>
          </a:xfrm>
          <a:prstGeom prst="rect">
            <a:avLst/>
          </a:prstGeom>
          <a:noFill/>
        </p:spPr>
        <p:txBody>
          <a:bodyPr wrap="square" rtlCol="0">
            <a:spAutoFit/>
          </a:bodyPr>
          <a:lstStyle/>
          <a:p>
            <a:r>
              <a:rPr lang="en-US" sz="3600" b="1" dirty="0"/>
              <a:t>Not Useful </a:t>
            </a:r>
          </a:p>
          <a:p>
            <a:pPr marL="457200" indent="-457200">
              <a:buFont typeface="Arial" panose="020B0604020202020204" pitchFamily="34" charset="0"/>
              <a:buChar char="•"/>
            </a:pPr>
            <a:r>
              <a:rPr lang="en-US" sz="2400" b="1" dirty="0"/>
              <a:t>Waiting to be asked</a:t>
            </a:r>
          </a:p>
          <a:p>
            <a:pPr marL="457200" indent="-457200">
              <a:buFont typeface="Arial" panose="020B0604020202020204" pitchFamily="34" charset="0"/>
              <a:buChar char="•"/>
            </a:pPr>
            <a:r>
              <a:rPr lang="en-US" sz="2400" b="1" dirty="0"/>
              <a:t>Late</a:t>
            </a:r>
          </a:p>
          <a:p>
            <a:pPr marL="457200" indent="-457200">
              <a:buFont typeface="Arial" panose="020B0604020202020204" pitchFamily="34" charset="0"/>
              <a:buChar char="•"/>
            </a:pPr>
            <a:r>
              <a:rPr lang="en-US" sz="2400" b="1" dirty="0"/>
              <a:t>Ill-timed communications</a:t>
            </a:r>
          </a:p>
          <a:p>
            <a:pPr marL="457200" indent="-457200">
              <a:buFont typeface="Arial" panose="020B0604020202020204" pitchFamily="34" charset="0"/>
              <a:buChar char="•"/>
            </a:pPr>
            <a:r>
              <a:rPr lang="en-US" sz="2400" b="1" dirty="0"/>
              <a:t>Uncommunicated, independent action</a:t>
            </a:r>
          </a:p>
          <a:p>
            <a:pPr marL="457200" indent="-457200">
              <a:buFont typeface="Arial" panose="020B0604020202020204" pitchFamily="34" charset="0"/>
              <a:buChar char="•"/>
            </a:pPr>
            <a:r>
              <a:rPr lang="en-US" sz="2400" b="1" dirty="0"/>
              <a:t>Live Upset</a:t>
            </a:r>
          </a:p>
          <a:p>
            <a:pPr marL="457200" indent="-457200">
              <a:buFont typeface="Arial" panose="020B0604020202020204" pitchFamily="34" charset="0"/>
              <a:buChar char="•"/>
            </a:pPr>
            <a:r>
              <a:rPr lang="en-US" sz="2400" b="1" dirty="0"/>
              <a:t>Needs come first </a:t>
            </a:r>
          </a:p>
          <a:p>
            <a:pPr marL="457200" indent="-457200">
              <a:buFont typeface="Arial" panose="020B0604020202020204" pitchFamily="34" charset="0"/>
              <a:buChar char="•"/>
            </a:pPr>
            <a:r>
              <a:rPr lang="en-US" sz="2400" b="1" dirty="0"/>
              <a:t>Aggressive</a:t>
            </a:r>
          </a:p>
          <a:p>
            <a:pPr marL="457200" indent="-457200">
              <a:buFont typeface="Arial" panose="020B0604020202020204" pitchFamily="34" charset="0"/>
              <a:buChar char="•"/>
            </a:pPr>
            <a:r>
              <a:rPr lang="en-US" sz="2400" b="1" dirty="0"/>
              <a:t>Sarcasm </a:t>
            </a:r>
          </a:p>
          <a:p>
            <a:pPr marL="457200" indent="-457200">
              <a:buFont typeface="Arial" panose="020B0604020202020204" pitchFamily="34" charset="0"/>
              <a:buChar char="•"/>
            </a:pPr>
            <a:r>
              <a:rPr lang="en-US" sz="2400" b="1" dirty="0"/>
              <a:t>Office gossip</a:t>
            </a:r>
          </a:p>
          <a:p>
            <a:pPr marL="457200" indent="-457200">
              <a:buFont typeface="Arial" panose="020B0604020202020204" pitchFamily="34" charset="0"/>
              <a:buChar char="•"/>
            </a:pPr>
            <a:r>
              <a:rPr lang="en-US" sz="2400" b="1" dirty="0"/>
              <a:t>Inaction</a:t>
            </a:r>
          </a:p>
          <a:p>
            <a:pPr marL="457200" indent="-457200">
              <a:buFont typeface="Arial" panose="020B0604020202020204" pitchFamily="34" charset="0"/>
              <a:buChar char="•"/>
            </a:pPr>
            <a:endParaRPr lang="en-US" sz="3200" b="1" dirty="0"/>
          </a:p>
          <a:p>
            <a:r>
              <a:rPr lang="en-US" sz="3600" b="1" dirty="0"/>
              <a:t> </a:t>
            </a:r>
          </a:p>
          <a:p>
            <a:endParaRPr lang="en-US" sz="3600" b="1" dirty="0"/>
          </a:p>
        </p:txBody>
      </p:sp>
      <p:pic>
        <p:nvPicPr>
          <p:cNvPr id="13316" name="Picture 4">
            <a:extLst>
              <a:ext uri="{FF2B5EF4-FFF2-40B4-BE49-F238E27FC236}">
                <a16:creationId xmlns:a16="http://schemas.microsoft.com/office/drawing/2014/main" id="{499EC17B-8DB5-414D-9280-B7FA2590D9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24" r="20301"/>
          <a:stretch/>
        </p:blipFill>
        <p:spPr bwMode="auto">
          <a:xfrm>
            <a:off x="4071458" y="0"/>
            <a:ext cx="38225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817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wth Mindset can help you be the best – Metrifit Ready to Perform">
            <a:extLst>
              <a:ext uri="{FF2B5EF4-FFF2-40B4-BE49-F238E27FC236}">
                <a16:creationId xmlns:a16="http://schemas.microsoft.com/office/drawing/2014/main" id="{D021ED6B-83E0-4171-9E5C-FFA41BC0A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95" y="336748"/>
            <a:ext cx="11344810" cy="6387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139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C9C399-4F21-4F60-9C17-23578D642448}"/>
              </a:ext>
            </a:extLst>
          </p:cNvPr>
          <p:cNvSpPr txBox="1"/>
          <p:nvPr/>
        </p:nvSpPr>
        <p:spPr>
          <a:xfrm>
            <a:off x="6301700" y="925646"/>
            <a:ext cx="5859286" cy="4862870"/>
          </a:xfrm>
          <a:prstGeom prst="rect">
            <a:avLst/>
          </a:prstGeom>
          <a:noFill/>
        </p:spPr>
        <p:txBody>
          <a:bodyPr wrap="square" rtlCol="0">
            <a:spAutoFit/>
          </a:bodyPr>
          <a:lstStyle/>
          <a:p>
            <a:pPr algn="ctr"/>
            <a:r>
              <a:rPr lang="en-US" sz="4000" b="1" i="0" dirty="0">
                <a:solidFill>
                  <a:srgbClr val="202124"/>
                </a:solidFill>
                <a:effectLst/>
                <a:latin typeface="Segoe UI Semilight" panose="020B0402040204020203" pitchFamily="34" charset="0"/>
                <a:cs typeface="Segoe UI Semilight" panose="020B0402040204020203" pitchFamily="34" charset="0"/>
              </a:rPr>
              <a:t>SELF REGULATION</a:t>
            </a:r>
          </a:p>
          <a:p>
            <a:r>
              <a:rPr lang="en-US" sz="3000" b="1" i="0" dirty="0">
                <a:solidFill>
                  <a:srgbClr val="202124"/>
                </a:solidFill>
                <a:effectLst/>
                <a:latin typeface="Segoe UI Semilight" panose="020B0402040204020203" pitchFamily="34" charset="0"/>
                <a:cs typeface="Segoe UI Semilight" panose="020B0402040204020203" pitchFamily="34" charset="0"/>
              </a:rPr>
              <a:t>Self</a:t>
            </a:r>
            <a:r>
              <a:rPr lang="en-US" sz="3000" b="0" i="0" dirty="0">
                <a:solidFill>
                  <a:srgbClr val="202124"/>
                </a:solidFill>
                <a:effectLst/>
                <a:latin typeface="Segoe UI Semilight" panose="020B0402040204020203" pitchFamily="34" charset="0"/>
                <a:cs typeface="Segoe UI Semilight" panose="020B0402040204020203" pitchFamily="34" charset="0"/>
              </a:rPr>
              <a:t>-</a:t>
            </a:r>
            <a:r>
              <a:rPr lang="en-US" sz="3000" b="1" i="0" dirty="0">
                <a:solidFill>
                  <a:srgbClr val="202124"/>
                </a:solidFill>
                <a:effectLst/>
                <a:latin typeface="Segoe UI Semilight" panose="020B0402040204020203" pitchFamily="34" charset="0"/>
                <a:cs typeface="Segoe UI Semilight" panose="020B0402040204020203" pitchFamily="34" charset="0"/>
              </a:rPr>
              <a:t>regulation</a:t>
            </a:r>
            <a:r>
              <a:rPr lang="en-US" sz="3000" b="0" i="0" dirty="0">
                <a:solidFill>
                  <a:srgbClr val="202124"/>
                </a:solidFill>
                <a:effectLst/>
                <a:latin typeface="Segoe UI Semilight" panose="020B0402040204020203" pitchFamily="34" charset="0"/>
                <a:cs typeface="Segoe UI Semilight" panose="020B0402040204020203" pitchFamily="34" charset="0"/>
              </a:rPr>
              <a:t> can be </a:t>
            </a:r>
            <a:r>
              <a:rPr lang="en-US" sz="3000" b="1" i="0" dirty="0">
                <a:solidFill>
                  <a:srgbClr val="202124"/>
                </a:solidFill>
                <a:effectLst/>
                <a:latin typeface="Segoe UI Semilight" panose="020B0402040204020203" pitchFamily="34" charset="0"/>
                <a:cs typeface="Segoe UI Semilight" panose="020B0402040204020203" pitchFamily="34" charset="0"/>
              </a:rPr>
              <a:t>defined</a:t>
            </a:r>
            <a:r>
              <a:rPr lang="en-US" sz="3000" b="0" i="0" dirty="0">
                <a:solidFill>
                  <a:srgbClr val="202124"/>
                </a:solidFill>
                <a:effectLst/>
                <a:latin typeface="Segoe UI Semilight" panose="020B0402040204020203" pitchFamily="34" charset="0"/>
                <a:cs typeface="Segoe UI Semilight" panose="020B0402040204020203" pitchFamily="34" charset="0"/>
              </a:rPr>
              <a:t> in various ways. In the most basic sense, it involves controlling one's behavior, emotions, and thoughts in the pursuit of long-term goals. More specifically, emotional </a:t>
            </a:r>
            <a:r>
              <a:rPr lang="en-US" sz="3000" b="1" i="0" dirty="0">
                <a:solidFill>
                  <a:srgbClr val="202124"/>
                </a:solidFill>
                <a:effectLst/>
                <a:latin typeface="Segoe UI Semilight" panose="020B0402040204020203" pitchFamily="34" charset="0"/>
                <a:cs typeface="Segoe UI Semilight" panose="020B0402040204020203" pitchFamily="34" charset="0"/>
              </a:rPr>
              <a:t>self</a:t>
            </a:r>
            <a:r>
              <a:rPr lang="en-US" sz="3000" b="0" i="0" dirty="0">
                <a:solidFill>
                  <a:srgbClr val="202124"/>
                </a:solidFill>
                <a:effectLst/>
                <a:latin typeface="Segoe UI Semilight" panose="020B0402040204020203" pitchFamily="34" charset="0"/>
                <a:cs typeface="Segoe UI Semilight" panose="020B0402040204020203" pitchFamily="34" charset="0"/>
              </a:rPr>
              <a:t>-</a:t>
            </a:r>
            <a:r>
              <a:rPr lang="en-US" sz="3000" b="1" i="0" dirty="0">
                <a:solidFill>
                  <a:srgbClr val="202124"/>
                </a:solidFill>
                <a:effectLst/>
                <a:latin typeface="Segoe UI Semilight" panose="020B0402040204020203" pitchFamily="34" charset="0"/>
                <a:cs typeface="Segoe UI Semilight" panose="020B0402040204020203" pitchFamily="34" charset="0"/>
              </a:rPr>
              <a:t>regulation</a:t>
            </a:r>
            <a:r>
              <a:rPr lang="en-US" sz="3000" b="0" i="0" dirty="0">
                <a:solidFill>
                  <a:srgbClr val="202124"/>
                </a:solidFill>
                <a:effectLst/>
                <a:latin typeface="Segoe UI Semilight" panose="020B0402040204020203" pitchFamily="34" charset="0"/>
                <a:cs typeface="Segoe UI Semilight" panose="020B0402040204020203" pitchFamily="34" charset="0"/>
              </a:rPr>
              <a:t> refers to the ability to manage disruptive emotions and impulses</a:t>
            </a:r>
            <a:endParaRPr lang="en-US" sz="3000" b="1" dirty="0">
              <a:latin typeface="Segoe UI Semilight" panose="020B0402040204020203" pitchFamily="34" charset="0"/>
              <a:cs typeface="Segoe UI Semilight" panose="020B0402040204020203" pitchFamily="34" charset="0"/>
            </a:endParaRPr>
          </a:p>
        </p:txBody>
      </p:sp>
      <p:pic>
        <p:nvPicPr>
          <p:cNvPr id="2052" name="Picture 4" descr="Self Regulation in FASD and me – our sacred breath">
            <a:extLst>
              <a:ext uri="{FF2B5EF4-FFF2-40B4-BE49-F238E27FC236}">
                <a16:creationId xmlns:a16="http://schemas.microsoft.com/office/drawing/2014/main" id="{95384914-D282-4954-9E76-FBAC091DE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73"/>
            <a:ext cx="6196972" cy="738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7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lisarobinsonsportfolio.files.wordpress.com/2012/08/integrity1.jpg">
            <a:extLst>
              <a:ext uri="{FF2B5EF4-FFF2-40B4-BE49-F238E27FC236}">
                <a16:creationId xmlns:a16="http://schemas.microsoft.com/office/drawing/2014/main" id="{59BFBCD0-7F1D-49F7-BFD6-DCC33980EF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763" y="0"/>
            <a:ext cx="1030847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03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B4BB19A-7BFB-43D3-BF0C-52806F1F2F9E}"/>
              </a:ext>
            </a:extLst>
          </p:cNvPr>
          <p:cNvSpPr txBox="1"/>
          <p:nvPr/>
        </p:nvSpPr>
        <p:spPr>
          <a:xfrm>
            <a:off x="7120131" y="5770209"/>
            <a:ext cx="5264815" cy="646331"/>
          </a:xfrm>
          <a:prstGeom prst="rect">
            <a:avLst/>
          </a:prstGeom>
          <a:noFill/>
        </p:spPr>
        <p:txBody>
          <a:bodyPr wrap="square">
            <a:spAutoFit/>
          </a:bodyPr>
          <a:lstStyle/>
          <a:p>
            <a:pPr marL="0" marR="0">
              <a:spcBef>
                <a:spcPts val="0"/>
              </a:spcBef>
              <a:spcAft>
                <a:spcPts val="0"/>
              </a:spcAft>
            </a:pPr>
            <a:r>
              <a:rPr lang="en-US" sz="3600" b="1" dirty="0">
                <a:solidFill>
                  <a:srgbClr val="000000"/>
                </a:solidFill>
                <a:effectLst/>
                <a:latin typeface="Bahnschrift" panose="020B0502040204020203" pitchFamily="34" charset="0"/>
                <a:ea typeface="Calibri" panose="020F0502020204030204" pitchFamily="34" charset="0"/>
              </a:rPr>
              <a:t>WHAT INSPIRES YOU?</a:t>
            </a:r>
            <a:endParaRPr lang="en-US" sz="3600" dirty="0">
              <a:solidFill>
                <a:srgbClr val="000000"/>
              </a:solidFill>
              <a:effectLst/>
              <a:latin typeface="Times New Roman" panose="02020603050405020304" pitchFamily="18" charset="0"/>
              <a:ea typeface="Calibri" panose="020F0502020204030204" pitchFamily="34" charset="0"/>
            </a:endParaRPr>
          </a:p>
        </p:txBody>
      </p:sp>
      <p:pic>
        <p:nvPicPr>
          <p:cNvPr id="12" name="Picture 2" descr="http://media-cache-ec0.pinimg.com/736x/66/ff/ce/66ffce193966f467516ffc9896c6decc.jpg">
            <a:extLst>
              <a:ext uri="{FF2B5EF4-FFF2-40B4-BE49-F238E27FC236}">
                <a16:creationId xmlns:a16="http://schemas.microsoft.com/office/drawing/2014/main" id="{18366CF0-9090-40BA-A6EC-9712B3E8D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251"/>
          <a:stretch/>
        </p:blipFill>
        <p:spPr bwMode="auto">
          <a:xfrm>
            <a:off x="1887167" y="0"/>
            <a:ext cx="8045399" cy="541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59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B4BB19A-7BFB-43D3-BF0C-52806F1F2F9E}"/>
              </a:ext>
            </a:extLst>
          </p:cNvPr>
          <p:cNvSpPr txBox="1"/>
          <p:nvPr/>
        </p:nvSpPr>
        <p:spPr>
          <a:xfrm>
            <a:off x="4974626" y="233983"/>
            <a:ext cx="6715564" cy="6848029"/>
          </a:xfrm>
          <a:prstGeom prst="rect">
            <a:avLst/>
          </a:prstGeom>
          <a:noFill/>
        </p:spPr>
        <p:txBody>
          <a:bodyPr wrap="square">
            <a:spAutoFit/>
          </a:bodyPr>
          <a:lstStyle/>
          <a:p>
            <a:pPr marL="0" marR="0">
              <a:spcBef>
                <a:spcPts val="0"/>
              </a:spcBef>
              <a:spcAft>
                <a:spcPts val="0"/>
              </a:spcAft>
            </a:pPr>
            <a:r>
              <a:rPr lang="en-US" sz="2400" b="1" dirty="0">
                <a:solidFill>
                  <a:srgbClr val="000000"/>
                </a:solidFill>
                <a:effectLst/>
                <a:ea typeface="Calibri" panose="020F0502020204030204" pitchFamily="34" charset="0"/>
              </a:rPr>
              <a:t>“This is the true joy in life: being used for a purpose, recognized by yourself as a mighty one; being a force of nature, instead of a feverish, selfish little clod of ailments and grievances, complaining that the world will not devote itself to making you happy. </a:t>
            </a:r>
          </a:p>
          <a:p>
            <a:pPr marL="0" marR="0">
              <a:spcBef>
                <a:spcPts val="0"/>
              </a:spcBef>
              <a:spcAft>
                <a:spcPts val="0"/>
              </a:spcAft>
            </a:pPr>
            <a:endParaRPr lang="en-US" sz="2400" b="1" dirty="0">
              <a:solidFill>
                <a:srgbClr val="000000"/>
              </a:solidFill>
              <a:ea typeface="Calibri" panose="020F0502020204030204" pitchFamily="34" charset="0"/>
            </a:endParaRPr>
          </a:p>
          <a:p>
            <a:r>
              <a:rPr lang="en-US" sz="2400" b="1" dirty="0">
                <a:solidFill>
                  <a:srgbClr val="000000"/>
                </a:solidFill>
                <a:effectLst/>
                <a:ea typeface="Calibri" panose="020F0502020204030204" pitchFamily="34" charset="0"/>
              </a:rPr>
              <a:t>I am of the opinion that my life belongs to the whole community and as I live, it is my privilege to do for it whatever I can.  I want to be thoroughly used up when I die; for the harder I work, the more I live.  I rejoice in life for it’s own sake.  </a:t>
            </a:r>
          </a:p>
          <a:p>
            <a:endParaRPr lang="en-US" sz="2400" b="1" dirty="0">
              <a:solidFill>
                <a:srgbClr val="000000"/>
              </a:solidFill>
              <a:effectLst/>
              <a:ea typeface="Calibri" panose="020F0502020204030204" pitchFamily="34" charset="0"/>
            </a:endParaRPr>
          </a:p>
          <a:p>
            <a:r>
              <a:rPr lang="en-US" sz="2400" b="1" dirty="0">
                <a:solidFill>
                  <a:srgbClr val="000000"/>
                </a:solidFill>
                <a:effectLst/>
                <a:ea typeface="Calibri" panose="020F0502020204030204" pitchFamily="34" charset="0"/>
              </a:rPr>
              <a:t>Life is no brief candle to me; it is a sort of splendid torch which I’ve got a hold of for the moment; and I want to make it burn as brightly as possible before handing it on to future generations.”</a:t>
            </a:r>
            <a:endParaRPr lang="en-US" sz="2400" dirty="0">
              <a:solidFill>
                <a:srgbClr val="000000"/>
              </a:solidFill>
              <a:effectLst/>
              <a:ea typeface="Calibri" panose="020F0502020204030204" pitchFamily="34" charset="0"/>
            </a:endParaRPr>
          </a:p>
          <a:p>
            <a:endParaRPr lang="en-US" sz="20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endParaRPr lang="en-US" sz="1100" dirty="0">
              <a:solidFill>
                <a:srgbClr val="000000"/>
              </a:solidFill>
              <a:effectLst/>
              <a:latin typeface="Times New Roman" panose="02020603050405020304" pitchFamily="18" charset="0"/>
              <a:ea typeface="Calibri" panose="020F0502020204030204" pitchFamily="34" charset="0"/>
            </a:endParaRPr>
          </a:p>
        </p:txBody>
      </p:sp>
      <p:pic>
        <p:nvPicPr>
          <p:cNvPr id="7170" name="Picture 2" descr="Man and Superman: A Comedy and a Philosophy - The Bookend">
            <a:extLst>
              <a:ext uri="{FF2B5EF4-FFF2-40B4-BE49-F238E27FC236}">
                <a16:creationId xmlns:a16="http://schemas.microsoft.com/office/drawing/2014/main" id="{339DA54B-9A6B-4DE6-8CBF-22B39988C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74" y="0"/>
            <a:ext cx="4410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55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ilies of the Field Clip.mp4">
            <a:hlinkClick r:id="" action="ppaction://media"/>
            <a:extLst>
              <a:ext uri="{FF2B5EF4-FFF2-40B4-BE49-F238E27FC236}">
                <a16:creationId xmlns:a16="http://schemas.microsoft.com/office/drawing/2014/main" id="{911C5FC8-F37E-4825-9E0F-8B23710DA261}"/>
              </a:ext>
            </a:extLst>
          </p:cNvPr>
          <p:cNvPicPr>
            <a:picLocks noRot="1" noChangeAspect="1"/>
          </p:cNvPicPr>
          <p:nvPr>
            <a:videoFile r:link="rId1"/>
          </p:nvPr>
        </p:nvPicPr>
        <p:blipFill>
          <a:blip r:embed="rId3"/>
          <a:stretch>
            <a:fillRect/>
          </a:stretch>
        </p:blipFill>
        <p:spPr>
          <a:xfrm>
            <a:off x="1355725" y="0"/>
            <a:ext cx="9144000" cy="6858000"/>
          </a:xfrm>
          <a:prstGeom prst="rect">
            <a:avLst/>
          </a:prstGeom>
        </p:spPr>
      </p:pic>
    </p:spTree>
    <p:extLst>
      <p:ext uri="{BB962C8B-B14F-4D97-AF65-F5344CB8AC3E}">
        <p14:creationId xmlns:p14="http://schemas.microsoft.com/office/powerpoint/2010/main" val="34491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35F1AA-5C79-4237-9C82-C53A1E6B785D}"/>
              </a:ext>
            </a:extLst>
          </p:cNvPr>
          <p:cNvPicPr>
            <a:picLocks noChangeAspect="1"/>
          </p:cNvPicPr>
          <p:nvPr/>
        </p:nvPicPr>
        <p:blipFill rotWithShape="1">
          <a:blip r:embed="rId2"/>
          <a:srcRect l="8507" r="3286" b="1"/>
          <a:stretch/>
        </p:blipFill>
        <p:spPr>
          <a:xfrm>
            <a:off x="20" y="10"/>
            <a:ext cx="4635480" cy="3428986"/>
          </a:xfrm>
          <a:prstGeom prst="rect">
            <a:avLst/>
          </a:prstGeom>
        </p:spPr>
      </p:pic>
      <p:pic>
        <p:nvPicPr>
          <p:cNvPr id="8" name="Picture 7">
            <a:extLst>
              <a:ext uri="{FF2B5EF4-FFF2-40B4-BE49-F238E27FC236}">
                <a16:creationId xmlns:a16="http://schemas.microsoft.com/office/drawing/2014/main" id="{D602BEFB-E051-4490-9742-FD1ACD22BA2B}"/>
              </a:ext>
            </a:extLst>
          </p:cNvPr>
          <p:cNvPicPr>
            <a:picLocks noChangeAspect="1"/>
          </p:cNvPicPr>
          <p:nvPr/>
        </p:nvPicPr>
        <p:blipFill rotWithShape="1">
          <a:blip r:embed="rId3"/>
          <a:srcRect l="5182" r="11817" b="-1"/>
          <a:stretch/>
        </p:blipFill>
        <p:spPr>
          <a:xfrm>
            <a:off x="20" y="3548987"/>
            <a:ext cx="4635480" cy="3309011"/>
          </a:xfrm>
          <a:prstGeom prst="rect">
            <a:avLst/>
          </a:prstGeom>
        </p:spPr>
      </p:pic>
      <p:pic>
        <p:nvPicPr>
          <p:cNvPr id="16" name="Picture 15">
            <a:extLst>
              <a:ext uri="{FF2B5EF4-FFF2-40B4-BE49-F238E27FC236}">
                <a16:creationId xmlns:a16="http://schemas.microsoft.com/office/drawing/2014/main" id="{C2971FF6-ECEB-4EF3-A24E-4C0770FEBDBD}"/>
              </a:ext>
            </a:extLst>
          </p:cNvPr>
          <p:cNvPicPr>
            <a:picLocks noChangeAspect="1"/>
          </p:cNvPicPr>
          <p:nvPr/>
        </p:nvPicPr>
        <p:blipFill rotWithShape="1">
          <a:blip r:embed="rId4"/>
          <a:srcRect l="7827" r="10444"/>
          <a:stretch/>
        </p:blipFill>
        <p:spPr>
          <a:xfrm>
            <a:off x="4738959" y="10"/>
            <a:ext cx="7453039" cy="4422801"/>
          </a:xfrm>
          <a:prstGeom prst="rect">
            <a:avLst/>
          </a:prstGeom>
        </p:spPr>
      </p:pic>
      <p:pic>
        <p:nvPicPr>
          <p:cNvPr id="12" name="Picture 11">
            <a:extLst>
              <a:ext uri="{FF2B5EF4-FFF2-40B4-BE49-F238E27FC236}">
                <a16:creationId xmlns:a16="http://schemas.microsoft.com/office/drawing/2014/main" id="{A716C0AB-31B4-43D0-B031-9C0113E1EDF9}"/>
              </a:ext>
            </a:extLst>
          </p:cNvPr>
          <p:cNvPicPr>
            <a:picLocks noChangeAspect="1"/>
          </p:cNvPicPr>
          <p:nvPr/>
        </p:nvPicPr>
        <p:blipFill rotWithShape="1">
          <a:blip r:embed="rId5"/>
          <a:srcRect r="-3" b="25395"/>
          <a:stretch/>
        </p:blipFill>
        <p:spPr>
          <a:xfrm>
            <a:off x="4735912" y="4526276"/>
            <a:ext cx="2430949" cy="2331725"/>
          </a:xfrm>
          <a:prstGeom prst="rect">
            <a:avLst/>
          </a:prstGeom>
        </p:spPr>
      </p:pic>
      <p:pic>
        <p:nvPicPr>
          <p:cNvPr id="14" name="Picture 13">
            <a:extLst>
              <a:ext uri="{FF2B5EF4-FFF2-40B4-BE49-F238E27FC236}">
                <a16:creationId xmlns:a16="http://schemas.microsoft.com/office/drawing/2014/main" id="{E2648B50-41C0-4CB0-8155-2A134F39D5BE}"/>
              </a:ext>
            </a:extLst>
          </p:cNvPr>
          <p:cNvPicPr>
            <a:picLocks noChangeAspect="1"/>
          </p:cNvPicPr>
          <p:nvPr/>
        </p:nvPicPr>
        <p:blipFill rotWithShape="1">
          <a:blip r:embed="rId6"/>
          <a:srcRect l="13097" r="14230"/>
          <a:stretch/>
        </p:blipFill>
        <p:spPr>
          <a:xfrm>
            <a:off x="7248475" y="4526275"/>
            <a:ext cx="2412157" cy="2331725"/>
          </a:xfrm>
          <a:prstGeom prst="rect">
            <a:avLst/>
          </a:prstGeom>
        </p:spPr>
      </p:pic>
      <p:pic>
        <p:nvPicPr>
          <p:cNvPr id="18" name="Picture 17">
            <a:extLst>
              <a:ext uri="{FF2B5EF4-FFF2-40B4-BE49-F238E27FC236}">
                <a16:creationId xmlns:a16="http://schemas.microsoft.com/office/drawing/2014/main" id="{8393B890-820E-4628-832C-45165D18B4FA}"/>
              </a:ext>
            </a:extLst>
          </p:cNvPr>
          <p:cNvPicPr>
            <a:picLocks noChangeAspect="1"/>
          </p:cNvPicPr>
          <p:nvPr/>
        </p:nvPicPr>
        <p:blipFill rotWithShape="1">
          <a:blip r:embed="rId7"/>
          <a:srcRect r="3" b="12154"/>
          <a:stretch/>
        </p:blipFill>
        <p:spPr>
          <a:xfrm>
            <a:off x="9779836" y="4526274"/>
            <a:ext cx="2412157" cy="2331726"/>
          </a:xfrm>
          <a:prstGeom prst="rect">
            <a:avLst/>
          </a:prstGeom>
        </p:spPr>
      </p:pic>
    </p:spTree>
    <p:extLst>
      <p:ext uri="{BB962C8B-B14F-4D97-AF65-F5344CB8AC3E}">
        <p14:creationId xmlns:p14="http://schemas.microsoft.com/office/powerpoint/2010/main" val="394003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xed vs Growth mindset: It's time to change the way you think - SAFETY4SEA">
            <a:extLst>
              <a:ext uri="{FF2B5EF4-FFF2-40B4-BE49-F238E27FC236}">
                <a16:creationId xmlns:a16="http://schemas.microsoft.com/office/drawing/2014/main" id="{793329C4-2BB3-4C0C-881E-470536A7E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72" y="493424"/>
            <a:ext cx="10373753" cy="575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08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547" y="584316"/>
            <a:ext cx="11175709" cy="6155531"/>
          </a:xfrm>
          <a:prstGeom prst="rect">
            <a:avLst/>
          </a:prstGeom>
          <a:noFill/>
        </p:spPr>
        <p:txBody>
          <a:bodyPr wrap="square" rtlCol="0">
            <a:spAutoFit/>
          </a:bodyPr>
          <a:lstStyle/>
          <a:p>
            <a:r>
              <a:rPr lang="en-US" sz="3200" b="1" i="0" dirty="0">
                <a:solidFill>
                  <a:srgbClr val="333333"/>
                </a:solidFill>
                <a:effectLst/>
                <a:latin typeface="Segoe UI Semilight" panose="020B0402040204020203" pitchFamily="34" charset="0"/>
                <a:cs typeface="Segoe UI Semilight" panose="020B0402040204020203" pitchFamily="34" charset="0"/>
              </a:rPr>
              <a:t>AmeriCorps Pledge </a:t>
            </a:r>
          </a:p>
          <a:p>
            <a:r>
              <a:rPr lang="en-US" sz="2400" i="0" dirty="0">
                <a:solidFill>
                  <a:srgbClr val="333333"/>
                </a:solidFill>
                <a:effectLst/>
                <a:latin typeface="Segoe UI Semilight" panose="020B0402040204020203" pitchFamily="34" charset="0"/>
                <a:cs typeface="Segoe UI Semilight" panose="020B0402040204020203" pitchFamily="34" charset="0"/>
              </a:rPr>
              <a:t>I will get things done for America - to make our people safer, smarter, and healthier.</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I will bring Americans together to strengthen our communities.</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Faced with apathy, I will take action.</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Faced with conflict, I will seek common ground.</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Faced with adversity, I will persevere.</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I will carry this commitment with me this year and beyond.</a:t>
            </a:r>
            <a:br>
              <a:rPr lang="en-US" sz="2400" dirty="0">
                <a:latin typeface="Segoe UI Semilight" panose="020B0402040204020203" pitchFamily="34" charset="0"/>
                <a:cs typeface="Segoe UI Semilight" panose="020B0402040204020203" pitchFamily="34" charset="0"/>
              </a:rPr>
            </a:br>
            <a:r>
              <a:rPr lang="en-US" sz="2400" i="0" dirty="0">
                <a:solidFill>
                  <a:srgbClr val="333333"/>
                </a:solidFill>
                <a:effectLst/>
                <a:latin typeface="Segoe UI Semilight" panose="020B0402040204020203" pitchFamily="34" charset="0"/>
                <a:cs typeface="Segoe UI Semilight" panose="020B0402040204020203" pitchFamily="34" charset="0"/>
              </a:rPr>
              <a:t>I am an AmeriCorps member, and I will get things done.</a:t>
            </a:r>
            <a:endParaRPr lang="en-US" sz="2400" dirty="0">
              <a:latin typeface="Segoe UI Semilight" panose="020B0402040204020203" pitchFamily="34" charset="0"/>
              <a:cs typeface="Segoe UI Semilight" panose="020B0402040204020203" pitchFamily="34" charset="0"/>
            </a:endParaRPr>
          </a:p>
          <a:p>
            <a:endParaRPr lang="en-US" sz="2000" b="1" dirty="0">
              <a:latin typeface="Segoe UI Semilight" panose="020B0402040204020203" pitchFamily="34" charset="0"/>
              <a:cs typeface="Segoe UI Semilight" panose="020B0402040204020203" pitchFamily="34" charset="0"/>
            </a:endParaRPr>
          </a:p>
          <a:p>
            <a:r>
              <a:rPr lang="en-US" sz="3200" b="1" dirty="0">
                <a:latin typeface="Segoe UI Semilight" panose="020B0402040204020203" pitchFamily="34" charset="0"/>
                <a:cs typeface="Segoe UI Semilight" panose="020B0402040204020203" pitchFamily="34" charset="0"/>
              </a:rPr>
              <a:t>AmeriCorps VISTA Oath </a:t>
            </a:r>
          </a:p>
          <a:p>
            <a:r>
              <a:rPr lang="en-US" sz="2400" dirty="0">
                <a:latin typeface="Segoe UI Semilight" panose="020B0402040204020203" pitchFamily="34" charset="0"/>
                <a:cs typeface="Segoe UI Semilight" panose="020B0402040204020203" pitchFamily="34" charset="0"/>
              </a:rPr>
              <a:t>I do solemnly swear (or affirm) that I will support and defend the Constitution of the United States against all enemies, foreign and domestic; that I will bear true faith and allegiance to the same; that I take this obligation freely, without any mental reservation or purpose of evasion; and that I will well and faithfully discharge the duties of the office on which I am about to enter.  So help me God.  </a:t>
            </a:r>
          </a:p>
          <a:p>
            <a:endParaRPr lang="en-US" dirty="0"/>
          </a:p>
        </p:txBody>
      </p:sp>
      <p:pic>
        <p:nvPicPr>
          <p:cNvPr id="4" name="Picture 2" descr="Members &amp; Volunteers | AmeriCorps">
            <a:extLst>
              <a:ext uri="{FF2B5EF4-FFF2-40B4-BE49-F238E27FC236}">
                <a16:creationId xmlns:a16="http://schemas.microsoft.com/office/drawing/2014/main" id="{442EDB94-66BC-4C99-8A41-E11FC1187D27}"/>
              </a:ext>
            </a:extLst>
          </p:cNvPr>
          <p:cNvPicPr>
            <a:picLocks noChangeAspect="1" noChangeArrowheads="1"/>
          </p:cNvPicPr>
          <p:nvPr/>
        </p:nvPicPr>
        <p:blipFill rotWithShape="1">
          <a:blip r:embed="rId2">
            <a:alphaModFix amt="50000"/>
            <a:grayscl/>
            <a:extLst>
              <a:ext uri="{28A0092B-C50C-407E-A947-70E740481C1C}">
                <a14:useLocalDpi xmlns:a14="http://schemas.microsoft.com/office/drawing/2010/main" val="0"/>
              </a:ext>
            </a:extLst>
          </a:blip>
          <a:srcRect b="16430"/>
          <a:stretch/>
        </p:blipFill>
        <p:spPr bwMode="auto">
          <a:xfrm>
            <a:off x="0" y="0"/>
            <a:ext cx="123093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125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Powder - We are part of everything.mp4">
            <a:hlinkClick r:id="" action="ppaction://media"/>
            <a:extLst>
              <a:ext uri="{FF2B5EF4-FFF2-40B4-BE49-F238E27FC236}">
                <a16:creationId xmlns:a16="http://schemas.microsoft.com/office/drawing/2014/main" id="{10B49B16-67A2-4121-832B-AC077D0411B5}"/>
              </a:ext>
            </a:extLst>
          </p:cNvPr>
          <p:cNvPicPr>
            <a:picLocks noRot="1" noChangeAspect="1"/>
          </p:cNvPicPr>
          <p:nvPr>
            <a:videoFile r:link="rId1"/>
          </p:nvPr>
        </p:nvPicPr>
        <p:blipFill>
          <a:blip r:embed="rId3"/>
          <a:stretch>
            <a:fillRect/>
          </a:stretch>
        </p:blipFill>
        <p:spPr>
          <a:xfrm>
            <a:off x="844889" y="475250"/>
            <a:ext cx="10502222" cy="5907500"/>
          </a:xfrm>
          <a:prstGeom prst="rect">
            <a:avLst/>
          </a:prstGeom>
        </p:spPr>
      </p:pic>
    </p:spTree>
    <p:extLst>
      <p:ext uri="{BB962C8B-B14F-4D97-AF65-F5344CB8AC3E}">
        <p14:creationId xmlns:p14="http://schemas.microsoft.com/office/powerpoint/2010/main" val="7747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images.boomsbeat.com/data/images/full/7330/earth_2-jpg.jpg">
            <a:extLst>
              <a:ext uri="{FF2B5EF4-FFF2-40B4-BE49-F238E27FC236}">
                <a16:creationId xmlns:a16="http://schemas.microsoft.com/office/drawing/2014/main" id="{CEFD2E68-F56B-4014-A53A-BF856E1B6E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649" y="101505"/>
            <a:ext cx="11156787" cy="74483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BF3D47-7333-4660-928D-CCBADAE9F0EA}"/>
              </a:ext>
            </a:extLst>
          </p:cNvPr>
          <p:cNvSpPr txBox="1"/>
          <p:nvPr/>
        </p:nvSpPr>
        <p:spPr>
          <a:xfrm>
            <a:off x="5584838" y="482434"/>
            <a:ext cx="5803598" cy="923330"/>
          </a:xfrm>
          <a:prstGeom prst="rect">
            <a:avLst/>
          </a:prstGeom>
          <a:noFill/>
        </p:spPr>
        <p:txBody>
          <a:bodyPr wrap="square">
            <a:spAutoFit/>
          </a:bodyPr>
          <a:lstStyle/>
          <a:p>
            <a:pPr algn="ctr"/>
            <a:r>
              <a:rPr lang="en-US" b="1" i="1" dirty="0">
                <a:solidFill>
                  <a:srgbClr val="FFC000"/>
                </a:solidFill>
                <a:latin typeface="Arial"/>
              </a:rPr>
              <a:t>“Remember…</a:t>
            </a:r>
          </a:p>
          <a:p>
            <a:pPr algn="ctr"/>
            <a:r>
              <a:rPr lang="en-US" b="1" i="1" dirty="0">
                <a:solidFill>
                  <a:srgbClr val="FFC000"/>
                </a:solidFill>
                <a:latin typeface="Arial"/>
              </a:rPr>
              <a:t>The value of the AmeriCorps experience is the value you create in your service to others.  </a:t>
            </a:r>
            <a:endParaRPr lang="en-US" sz="1200" b="1" dirty="0">
              <a:solidFill>
                <a:srgbClr val="FFC000"/>
              </a:solidFill>
              <a:latin typeface="Arial"/>
            </a:endParaRPr>
          </a:p>
        </p:txBody>
      </p:sp>
      <p:sp>
        <p:nvSpPr>
          <p:cNvPr id="5" name="TextBox 4">
            <a:extLst>
              <a:ext uri="{FF2B5EF4-FFF2-40B4-BE49-F238E27FC236}">
                <a16:creationId xmlns:a16="http://schemas.microsoft.com/office/drawing/2014/main" id="{AE5B3508-EAF2-41C2-9EE8-3BD02159E11E}"/>
              </a:ext>
            </a:extLst>
          </p:cNvPr>
          <p:cNvSpPr txBox="1"/>
          <p:nvPr/>
        </p:nvSpPr>
        <p:spPr>
          <a:xfrm>
            <a:off x="8461247" y="3484814"/>
            <a:ext cx="1981200" cy="461665"/>
          </a:xfrm>
          <a:prstGeom prst="rect">
            <a:avLst/>
          </a:prstGeom>
          <a:noFill/>
        </p:spPr>
        <p:txBody>
          <a:bodyPr wrap="square" rtlCol="0">
            <a:spAutoFit/>
          </a:bodyPr>
          <a:lstStyle/>
          <a:p>
            <a:r>
              <a:rPr lang="en-US" sz="2400" i="1" dirty="0">
                <a:solidFill>
                  <a:srgbClr val="FFC000"/>
                </a:solidFill>
                <a:latin typeface="Arial"/>
              </a:rPr>
              <a:t>Thank you!</a:t>
            </a:r>
          </a:p>
        </p:txBody>
      </p:sp>
    </p:spTree>
    <p:extLst>
      <p:ext uri="{BB962C8B-B14F-4D97-AF65-F5344CB8AC3E}">
        <p14:creationId xmlns:p14="http://schemas.microsoft.com/office/powerpoint/2010/main" val="1072084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2632" y="4319564"/>
            <a:ext cx="11954869" cy="958212"/>
          </a:xfrm>
        </p:spPr>
        <p:txBody>
          <a:bodyPr vert="horz" lIns="91440" tIns="45720" rIns="91440" bIns="45720" rtlCol="0" anchor="t">
            <a:noAutofit/>
          </a:bodyPr>
          <a:lstStyle/>
          <a:p>
            <a:r>
              <a:rPr lang="en-US" sz="4000" b="1" dirty="0">
                <a:solidFill>
                  <a:schemeClr val="bg1"/>
                </a:solidFill>
                <a:latin typeface="Segoe UI Semilight" panose="020B0402040204020203" pitchFamily="34" charset="0"/>
                <a:cs typeface="Segoe UI Semilight" panose="020B0402040204020203" pitchFamily="34" charset="0"/>
              </a:rPr>
              <a:t>BEING OF USE – YOUR JOURNEY IN AMERICORPS</a:t>
            </a:r>
          </a:p>
          <a:p>
            <a:r>
              <a:rPr lang="en-US" sz="2800" b="1" dirty="0">
                <a:solidFill>
                  <a:schemeClr val="bg1"/>
                </a:solidFill>
                <a:latin typeface="Segoe UI Semilight" panose="020B0402040204020203" pitchFamily="34" charset="0"/>
                <a:cs typeface="Segoe UI Semilight" panose="020B0402040204020203" pitchFamily="34" charset="0"/>
              </a:rPr>
              <a:t>Bob Shogren, M.Ed. </a:t>
            </a:r>
            <a:endParaRPr lang="en-US" sz="1600" b="1" dirty="0">
              <a:solidFill>
                <a:schemeClr val="bg1"/>
              </a:solidFill>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EF92D626-31E3-4D33-B515-813B5BA4ABF0}"/>
              </a:ext>
            </a:extLst>
          </p:cNvPr>
          <p:cNvSpPr txBox="1"/>
          <p:nvPr/>
        </p:nvSpPr>
        <p:spPr>
          <a:xfrm>
            <a:off x="8976220" y="5595457"/>
            <a:ext cx="3103927" cy="1174459"/>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A63D9E2F-7481-4DFE-AC5E-5079D1B8AC18}"/>
              </a:ext>
            </a:extLst>
          </p:cNvPr>
          <p:cNvSpPr txBox="1"/>
          <p:nvPr/>
        </p:nvSpPr>
        <p:spPr>
          <a:xfrm>
            <a:off x="0" y="5496674"/>
            <a:ext cx="12192000" cy="1443519"/>
          </a:xfrm>
          <a:prstGeom prst="rect">
            <a:avLst/>
          </a:prstGeom>
          <a:solidFill>
            <a:schemeClr val="accent1">
              <a:lumMod val="75000"/>
            </a:schemeClr>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51541C3E-B9E1-46DC-BE3E-80228366DD7D}"/>
              </a:ext>
            </a:extLst>
          </p:cNvPr>
          <p:cNvSpPr txBox="1"/>
          <p:nvPr/>
        </p:nvSpPr>
        <p:spPr>
          <a:xfrm>
            <a:off x="2525484" y="5525935"/>
            <a:ext cx="7509164" cy="1384995"/>
          </a:xfrm>
          <a:prstGeom prst="rect">
            <a:avLst/>
          </a:prstGeom>
          <a:noFill/>
        </p:spPr>
        <p:txBody>
          <a:bodyPr wrap="square" rtlCol="0">
            <a:spAutoFit/>
          </a:bodyPr>
          <a:lstStyle/>
          <a:p>
            <a:pPr algn="ctr"/>
            <a:r>
              <a:rPr lang="en-US" sz="2800" b="1"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Casa Grande Alliance</a:t>
            </a:r>
          </a:p>
          <a:p>
            <a:pPr algn="ctr"/>
            <a:r>
              <a:rPr lang="en-US" sz="2800" b="1"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cgadirector@gmail.com</a:t>
            </a:r>
            <a:endParaRPr lang="en-US" sz="2800" b="1"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endParaRPr>
          </a:p>
          <a:p>
            <a:pPr algn="ctr"/>
            <a:r>
              <a:rPr lang="en-US" sz="2800" b="1" dirty="0">
                <a:solidFill>
                  <a:schemeClr val="bg1"/>
                </a:solidFill>
                <a:latin typeface="Segoe UI Semilight" panose="020B0402040204020203" pitchFamily="34" charset="0"/>
                <a:ea typeface="Segoe UI Emoji" panose="020B0502040204020203" pitchFamily="34" charset="0"/>
                <a:cs typeface="Segoe UI Semilight" panose="020B0402040204020203" pitchFamily="34" charset="0"/>
              </a:rPr>
              <a:t>(520) 836-5022</a:t>
            </a:r>
          </a:p>
        </p:txBody>
      </p:sp>
    </p:spTree>
    <p:extLst>
      <p:ext uri="{BB962C8B-B14F-4D97-AF65-F5344CB8AC3E}">
        <p14:creationId xmlns:p14="http://schemas.microsoft.com/office/powerpoint/2010/main" val="606813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0D2EA48-532C-487A-898D-6546C5B04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071" r="14204"/>
          <a:stretch/>
        </p:blipFill>
        <p:spPr>
          <a:xfrm>
            <a:off x="3394837" y="231885"/>
            <a:ext cx="8869082" cy="6624345"/>
          </a:xfrm>
          <a:prstGeom prst="rect">
            <a:avLst/>
          </a:prstGeom>
        </p:spPr>
      </p:pic>
      <p:sp>
        <p:nvSpPr>
          <p:cNvPr id="4" name="TextBox 3">
            <a:extLst>
              <a:ext uri="{FF2B5EF4-FFF2-40B4-BE49-F238E27FC236}">
                <a16:creationId xmlns:a16="http://schemas.microsoft.com/office/drawing/2014/main" id="{59158801-7F89-4EF4-AC0D-204EEBD758F4}"/>
              </a:ext>
            </a:extLst>
          </p:cNvPr>
          <p:cNvSpPr txBox="1"/>
          <p:nvPr/>
        </p:nvSpPr>
        <p:spPr>
          <a:xfrm>
            <a:off x="448581" y="1543509"/>
            <a:ext cx="9045146" cy="6093976"/>
          </a:xfrm>
          <a:prstGeom prst="rect">
            <a:avLst/>
          </a:prstGeom>
          <a:noFill/>
        </p:spPr>
        <p:txBody>
          <a:bodyPr wrap="square" rtlCol="0">
            <a:spAutoFit/>
          </a:bodyPr>
          <a:lstStyle/>
          <a:p>
            <a:r>
              <a:rPr lang="en-US" sz="5400" b="1" dirty="0">
                <a:latin typeface="Segoe UI Semilight" panose="020B0402040204020203" pitchFamily="34" charset="0"/>
                <a:cs typeface="Segoe UI Semilight" panose="020B0402040204020203" pitchFamily="34" charset="0"/>
              </a:rPr>
              <a:t>Observations and </a:t>
            </a:r>
          </a:p>
          <a:p>
            <a:r>
              <a:rPr lang="en-US" sz="5400" b="1" dirty="0">
                <a:latin typeface="Segoe UI Semilight" panose="020B0402040204020203" pitchFamily="34" charset="0"/>
                <a:cs typeface="Segoe UI Semilight" panose="020B0402040204020203" pitchFamily="34" charset="0"/>
              </a:rPr>
              <a:t>reflections </a:t>
            </a:r>
          </a:p>
          <a:p>
            <a:r>
              <a:rPr lang="en-US" sz="5400" b="1" dirty="0">
                <a:latin typeface="Segoe UI Semilight" panose="020B0402040204020203" pitchFamily="34" charset="0"/>
                <a:cs typeface="Segoe UI Semilight" panose="020B0402040204020203" pitchFamily="34" charset="0"/>
              </a:rPr>
              <a:t>about service </a:t>
            </a:r>
          </a:p>
          <a:p>
            <a:r>
              <a:rPr lang="en-US" sz="5400" b="1" dirty="0">
                <a:latin typeface="Segoe UI Semilight" panose="020B0402040204020203" pitchFamily="34" charset="0"/>
                <a:cs typeface="Segoe UI Semilight" panose="020B0402040204020203" pitchFamily="34" charset="0"/>
              </a:rPr>
              <a:t>in AmeriCorps</a:t>
            </a:r>
          </a:p>
          <a:p>
            <a:endParaRPr lang="en-US" sz="4000" b="1" dirty="0"/>
          </a:p>
          <a:p>
            <a:endParaRPr lang="en-US" sz="4000" b="1" dirty="0"/>
          </a:p>
          <a:p>
            <a:endParaRPr lang="en-US" sz="4000"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CF0597B1-5F09-4C30-9E50-446BD21FEC80}"/>
              </a:ext>
            </a:extLst>
          </p:cNvPr>
          <p:cNvPicPr>
            <a:picLocks noChangeAspect="1"/>
          </p:cNvPicPr>
          <p:nvPr/>
        </p:nvPicPr>
        <p:blipFill>
          <a:blip r:embed="rId3"/>
          <a:stretch>
            <a:fillRect/>
          </a:stretch>
        </p:blipFill>
        <p:spPr>
          <a:xfrm>
            <a:off x="0" y="231885"/>
            <a:ext cx="5467350" cy="1409700"/>
          </a:xfrm>
          <a:prstGeom prst="rect">
            <a:avLst/>
          </a:prstGeom>
        </p:spPr>
      </p:pic>
    </p:spTree>
    <p:extLst>
      <p:ext uri="{BB962C8B-B14F-4D97-AF65-F5344CB8AC3E}">
        <p14:creationId xmlns:p14="http://schemas.microsoft.com/office/powerpoint/2010/main" val="279608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Kat Edmonson- Be The Change (OFFICIAL MUSIC VIDEO).mp4">
            <a:hlinkClick r:id="" action="ppaction://media"/>
            <a:extLst>
              <a:ext uri="{FF2B5EF4-FFF2-40B4-BE49-F238E27FC236}">
                <a16:creationId xmlns:a16="http://schemas.microsoft.com/office/drawing/2014/main" id="{DA27A042-2607-42B1-9C90-DF702EC84A6A}"/>
              </a:ext>
            </a:extLst>
          </p:cNvPr>
          <p:cNvPicPr>
            <a:picLocks noRot="1" noChangeAspect="1"/>
          </p:cNvPicPr>
          <p:nvPr>
            <a:videoFile r:link="rId1"/>
          </p:nvPr>
        </p:nvPicPr>
        <p:blipFill>
          <a:blip r:embed="rId3"/>
          <a:stretch>
            <a:fillRect/>
          </a:stretch>
        </p:blipFill>
        <p:spPr>
          <a:xfrm>
            <a:off x="795582" y="497641"/>
            <a:ext cx="10422609" cy="5862718"/>
          </a:xfrm>
          <a:prstGeom prst="rect">
            <a:avLst/>
          </a:prstGeom>
        </p:spPr>
      </p:pic>
    </p:spTree>
    <p:extLst>
      <p:ext uri="{BB962C8B-B14F-4D97-AF65-F5344CB8AC3E}">
        <p14:creationId xmlns:p14="http://schemas.microsoft.com/office/powerpoint/2010/main" val="363557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1149A34-7907-4A08-9912-F62B63294615}"/>
              </a:ext>
            </a:extLst>
          </p:cNvPr>
          <p:cNvSpPr txBox="1"/>
          <p:nvPr/>
        </p:nvSpPr>
        <p:spPr>
          <a:xfrm>
            <a:off x="576649" y="4315883"/>
            <a:ext cx="4193059" cy="1477328"/>
          </a:xfrm>
          <a:prstGeom prst="rect">
            <a:avLst/>
          </a:prstGeom>
          <a:noFill/>
        </p:spPr>
        <p:txBody>
          <a:bodyPr wrap="square">
            <a:spAutoFit/>
          </a:bodyPr>
          <a:lstStyle/>
          <a:p>
            <a:endParaRPr lang="en-US" dirty="0">
              <a:hlinkClick r:id="rId2"/>
            </a:endParaRPr>
          </a:p>
          <a:p>
            <a:r>
              <a:rPr lang="en-US" dirty="0">
                <a:hlinkClick r:id="rId2"/>
              </a:rPr>
              <a:t>https://lucid.app/lucidspark/invitations/accept/e8ce05fd-8a70-49ff-b3a6-1f9ef1ed3e32?viewport_loc=-8%2C-8%2C1920%2C937%2C0_0</a:t>
            </a:r>
            <a:r>
              <a:rPr lang="en-US" dirty="0"/>
              <a:t> </a:t>
            </a:r>
          </a:p>
        </p:txBody>
      </p:sp>
      <p:pic>
        <p:nvPicPr>
          <p:cNvPr id="14" name="Picture 13">
            <a:extLst>
              <a:ext uri="{FF2B5EF4-FFF2-40B4-BE49-F238E27FC236}">
                <a16:creationId xmlns:a16="http://schemas.microsoft.com/office/drawing/2014/main" id="{20D2EA48-532C-487A-898D-6546C5B042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071" r="14204"/>
          <a:stretch/>
        </p:blipFill>
        <p:spPr>
          <a:xfrm>
            <a:off x="3251358" y="365360"/>
            <a:ext cx="8869082" cy="6624345"/>
          </a:xfrm>
          <a:prstGeom prst="rect">
            <a:avLst/>
          </a:prstGeom>
        </p:spPr>
      </p:pic>
      <p:sp>
        <p:nvSpPr>
          <p:cNvPr id="4" name="TextBox 3">
            <a:extLst>
              <a:ext uri="{FF2B5EF4-FFF2-40B4-BE49-F238E27FC236}">
                <a16:creationId xmlns:a16="http://schemas.microsoft.com/office/drawing/2014/main" id="{59158801-7F89-4EF4-AC0D-204EEBD758F4}"/>
              </a:ext>
            </a:extLst>
          </p:cNvPr>
          <p:cNvSpPr txBox="1"/>
          <p:nvPr/>
        </p:nvSpPr>
        <p:spPr>
          <a:xfrm>
            <a:off x="576649" y="2088853"/>
            <a:ext cx="6635361" cy="1538883"/>
          </a:xfrm>
          <a:prstGeom prst="rect">
            <a:avLst/>
          </a:prstGeom>
          <a:noFill/>
        </p:spPr>
        <p:txBody>
          <a:bodyPr wrap="square" rtlCol="0">
            <a:spAutoFit/>
          </a:bodyPr>
          <a:lstStyle/>
          <a:p>
            <a:r>
              <a:rPr lang="en-US" sz="4000" b="1" dirty="0"/>
              <a:t>WHAT WE HAVE LEARNED…</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CF0597B1-5F09-4C30-9E50-446BD21FEC80}"/>
              </a:ext>
            </a:extLst>
          </p:cNvPr>
          <p:cNvPicPr>
            <a:picLocks noChangeAspect="1"/>
          </p:cNvPicPr>
          <p:nvPr/>
        </p:nvPicPr>
        <p:blipFill>
          <a:blip r:embed="rId4"/>
          <a:stretch>
            <a:fillRect/>
          </a:stretch>
        </p:blipFill>
        <p:spPr>
          <a:xfrm>
            <a:off x="432270" y="508847"/>
            <a:ext cx="5467350" cy="1409700"/>
          </a:xfrm>
          <a:prstGeom prst="rect">
            <a:avLst/>
          </a:prstGeom>
        </p:spPr>
      </p:pic>
    </p:spTree>
    <p:extLst>
      <p:ext uri="{BB962C8B-B14F-4D97-AF65-F5344CB8AC3E}">
        <p14:creationId xmlns:p14="http://schemas.microsoft.com/office/powerpoint/2010/main" val="1015770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2632" y="4319564"/>
            <a:ext cx="11954869" cy="958212"/>
          </a:xfrm>
        </p:spPr>
        <p:txBody>
          <a:bodyPr vert="horz" lIns="91440" tIns="45720" rIns="91440" bIns="45720" rtlCol="0" anchor="t">
            <a:noAutofit/>
          </a:bodyPr>
          <a:lstStyle/>
          <a:p>
            <a:r>
              <a:rPr lang="en-US" sz="4000" b="1" dirty="0">
                <a:solidFill>
                  <a:schemeClr val="bg1"/>
                </a:solidFill>
                <a:latin typeface="Segoe UI Semilight" panose="020B0402040204020203" pitchFamily="34" charset="0"/>
                <a:cs typeface="Segoe UI Semilight" panose="020B0402040204020203" pitchFamily="34" charset="0"/>
              </a:rPr>
              <a:t>BEING OF USE – YOUR JOURNEY IN AMERICORPS</a:t>
            </a:r>
          </a:p>
          <a:p>
            <a:r>
              <a:rPr lang="en-US" sz="2800" b="1" dirty="0">
                <a:solidFill>
                  <a:schemeClr val="bg1"/>
                </a:solidFill>
                <a:latin typeface="Segoe UI Semilight" panose="020B0402040204020203" pitchFamily="34" charset="0"/>
                <a:cs typeface="Segoe UI Semilight" panose="020B0402040204020203" pitchFamily="34" charset="0"/>
              </a:rPr>
              <a:t>Bob Shogren, M.Ed. </a:t>
            </a:r>
            <a:endParaRPr lang="en-US" sz="1600" b="1" dirty="0">
              <a:solidFill>
                <a:schemeClr val="bg1"/>
              </a:solidFill>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EF92D626-31E3-4D33-B515-813B5BA4ABF0}"/>
              </a:ext>
            </a:extLst>
          </p:cNvPr>
          <p:cNvSpPr txBox="1"/>
          <p:nvPr/>
        </p:nvSpPr>
        <p:spPr>
          <a:xfrm>
            <a:off x="8976220" y="5595457"/>
            <a:ext cx="3103927" cy="1174459"/>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A63D9E2F-7481-4DFE-AC5E-5079D1B8AC18}"/>
              </a:ext>
            </a:extLst>
          </p:cNvPr>
          <p:cNvSpPr txBox="1"/>
          <p:nvPr/>
        </p:nvSpPr>
        <p:spPr>
          <a:xfrm>
            <a:off x="0" y="5496674"/>
            <a:ext cx="12192000" cy="1443519"/>
          </a:xfrm>
          <a:prstGeom prst="rect">
            <a:avLst/>
          </a:prstGeom>
          <a:solidFill>
            <a:schemeClr val="accent1">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val="74152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23747" y="2711648"/>
            <a:ext cx="4255843" cy="3739485"/>
          </a:xfrm>
          <a:prstGeom prst="rect">
            <a:avLst/>
          </a:prstGeom>
          <a:noFill/>
        </p:spPr>
        <p:txBody>
          <a:bodyPr wrap="square" rtlCol="0">
            <a:spAutoFit/>
          </a:bodyPr>
          <a:lstStyle/>
          <a:p>
            <a:r>
              <a:rPr lang="en-US" sz="2800" b="1" dirty="0">
                <a:latin typeface="Segoe UI Semilight" panose="020B0402040204020203" pitchFamily="34" charset="0"/>
                <a:cs typeface="Segoe UI Semilight" panose="020B0402040204020203" pitchFamily="34" charset="0"/>
              </a:rPr>
              <a:t>AmeriCorps VISTA Oath </a:t>
            </a:r>
          </a:p>
          <a:p>
            <a:r>
              <a:rPr lang="en-US" sz="1900" dirty="0">
                <a:latin typeface="Segoe UI Semilight" panose="020B0402040204020203" pitchFamily="34" charset="0"/>
                <a:cs typeface="Segoe UI Semilight" panose="020B0402040204020203" pitchFamily="34" charset="0"/>
              </a:rPr>
              <a:t>I do solemnly swear (or affirm) that I will support and defend the Constitution of the United States against all enemies, foreign and domestic; that I will bear true faith and allegiance to the same; that I take this obligation freely, without any mental reservation or purpose of evasion; and that I will well and faithfully discharge the duties of the office on which I am about to enter.  So help me God.  </a:t>
            </a:r>
          </a:p>
        </p:txBody>
      </p:sp>
      <p:pic>
        <p:nvPicPr>
          <p:cNvPr id="11" name="Picture 2" descr="Image result for americorps members">
            <a:extLst>
              <a:ext uri="{FF2B5EF4-FFF2-40B4-BE49-F238E27FC236}">
                <a16:creationId xmlns:a16="http://schemas.microsoft.com/office/drawing/2014/main" id="{A6EDF80D-9CB9-4A82-AAEB-DF3D61112E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54" r="11204"/>
          <a:stretch/>
        </p:blipFill>
        <p:spPr bwMode="auto">
          <a:xfrm>
            <a:off x="412410" y="733220"/>
            <a:ext cx="6930440" cy="571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0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7813" y="67112"/>
            <a:ext cx="4471332" cy="6370975"/>
          </a:xfrm>
          <a:prstGeom prst="rect">
            <a:avLst/>
          </a:prstGeom>
          <a:noFill/>
        </p:spPr>
        <p:txBody>
          <a:bodyPr wrap="square" rtlCol="0">
            <a:spAutoFit/>
          </a:bodyPr>
          <a:lstStyle/>
          <a:p>
            <a:r>
              <a:rPr lang="en-US" sz="2800" b="1" i="0" dirty="0">
                <a:solidFill>
                  <a:srgbClr val="333333"/>
                </a:solidFill>
                <a:effectLst/>
                <a:latin typeface="Segoe UI Semilight" panose="020B0402040204020203" pitchFamily="34" charset="0"/>
                <a:cs typeface="Segoe UI Semilight" panose="020B0402040204020203" pitchFamily="34" charset="0"/>
              </a:rPr>
              <a:t>AmeriCorps Pledge </a:t>
            </a:r>
          </a:p>
          <a:p>
            <a:r>
              <a:rPr lang="en-US" sz="2000" b="0" i="0" dirty="0">
                <a:solidFill>
                  <a:srgbClr val="333333"/>
                </a:solidFill>
                <a:effectLst/>
                <a:latin typeface="Segoe UI Semilight" panose="020B0402040204020203" pitchFamily="34" charset="0"/>
                <a:cs typeface="Segoe UI Semilight" panose="020B0402040204020203" pitchFamily="34" charset="0"/>
              </a:rPr>
              <a:t>I will get things done for America - to make our people safer, smarter, and healthier.</a:t>
            </a:r>
          </a:p>
          <a:p>
            <a:endParaRPr lang="en-US" sz="2000" dirty="0">
              <a:solidFill>
                <a:srgbClr val="333333"/>
              </a:solidFill>
              <a:latin typeface="Segoe UI Semilight" panose="020B0402040204020203" pitchFamily="34" charset="0"/>
              <a:cs typeface="Segoe UI Semilight" panose="020B0402040204020203" pitchFamily="34" charset="0"/>
            </a:endParaRPr>
          </a:p>
          <a:p>
            <a:r>
              <a:rPr lang="en-US" sz="2000" b="0" i="0" dirty="0">
                <a:solidFill>
                  <a:srgbClr val="333333"/>
                </a:solidFill>
                <a:effectLst/>
                <a:latin typeface="Segoe UI Semilight" panose="020B0402040204020203" pitchFamily="34" charset="0"/>
                <a:cs typeface="Segoe UI Semilight" panose="020B0402040204020203" pitchFamily="34" charset="0"/>
              </a:rPr>
              <a:t>I will bring Americans together to strengthen our communities.</a:t>
            </a:r>
            <a:br>
              <a:rPr lang="en-US" sz="2000" dirty="0">
                <a:latin typeface="Segoe UI Semilight" panose="020B0402040204020203" pitchFamily="34" charset="0"/>
                <a:cs typeface="Segoe UI Semilight" panose="020B0402040204020203" pitchFamily="34" charset="0"/>
              </a:rPr>
            </a:br>
            <a:endParaRPr lang="en-US" sz="2000" dirty="0">
              <a:latin typeface="Segoe UI Semilight" panose="020B0402040204020203" pitchFamily="34" charset="0"/>
              <a:cs typeface="Segoe UI Semilight" panose="020B0402040204020203" pitchFamily="34" charset="0"/>
            </a:endParaRPr>
          </a:p>
          <a:p>
            <a:r>
              <a:rPr lang="en-US" sz="2000" b="0" i="0" dirty="0">
                <a:solidFill>
                  <a:srgbClr val="333333"/>
                </a:solidFill>
                <a:effectLst/>
                <a:latin typeface="Segoe UI Semilight" panose="020B0402040204020203" pitchFamily="34" charset="0"/>
                <a:cs typeface="Segoe UI Semilight" panose="020B0402040204020203" pitchFamily="34" charset="0"/>
              </a:rPr>
              <a:t>Faced with apathy, I will take action.</a:t>
            </a:r>
            <a:br>
              <a:rPr lang="en-US" sz="2000" dirty="0">
                <a:latin typeface="Segoe UI Semilight" panose="020B0402040204020203" pitchFamily="34" charset="0"/>
                <a:cs typeface="Segoe UI Semilight" panose="020B0402040204020203" pitchFamily="34" charset="0"/>
              </a:rPr>
            </a:br>
            <a:endParaRPr lang="en-US" sz="2000" dirty="0">
              <a:latin typeface="Segoe UI Semilight" panose="020B0402040204020203" pitchFamily="34" charset="0"/>
              <a:cs typeface="Segoe UI Semilight" panose="020B0402040204020203" pitchFamily="34" charset="0"/>
            </a:endParaRPr>
          </a:p>
          <a:p>
            <a:r>
              <a:rPr lang="en-US" sz="2000" b="0" i="0" dirty="0">
                <a:solidFill>
                  <a:srgbClr val="333333"/>
                </a:solidFill>
                <a:effectLst/>
                <a:latin typeface="Segoe UI Semilight" panose="020B0402040204020203" pitchFamily="34" charset="0"/>
                <a:cs typeface="Segoe UI Semilight" panose="020B0402040204020203" pitchFamily="34" charset="0"/>
              </a:rPr>
              <a:t>Faced with conflict, I will seek common ground.</a:t>
            </a:r>
            <a:br>
              <a:rPr lang="en-US" sz="2000" dirty="0">
                <a:latin typeface="Segoe UI Semilight" panose="020B0402040204020203" pitchFamily="34" charset="0"/>
                <a:cs typeface="Segoe UI Semilight" panose="020B0402040204020203" pitchFamily="34" charset="0"/>
              </a:rPr>
            </a:br>
            <a:endParaRPr lang="en-US" sz="2000" dirty="0">
              <a:latin typeface="Segoe UI Semilight" panose="020B0402040204020203" pitchFamily="34" charset="0"/>
              <a:cs typeface="Segoe UI Semilight" panose="020B0402040204020203" pitchFamily="34" charset="0"/>
            </a:endParaRPr>
          </a:p>
          <a:p>
            <a:r>
              <a:rPr lang="en-US" sz="2000" b="0" i="0" dirty="0">
                <a:solidFill>
                  <a:srgbClr val="333333"/>
                </a:solidFill>
                <a:effectLst/>
                <a:latin typeface="Segoe UI Semilight" panose="020B0402040204020203" pitchFamily="34" charset="0"/>
                <a:cs typeface="Segoe UI Semilight" panose="020B0402040204020203" pitchFamily="34" charset="0"/>
              </a:rPr>
              <a:t>Faced with adversity, I will persevere.</a:t>
            </a:r>
            <a:br>
              <a:rPr lang="en-US" sz="2000" dirty="0">
                <a:latin typeface="Segoe UI Semilight" panose="020B0402040204020203" pitchFamily="34" charset="0"/>
                <a:cs typeface="Segoe UI Semilight" panose="020B0402040204020203" pitchFamily="34" charset="0"/>
              </a:rPr>
            </a:br>
            <a:endParaRPr lang="en-US" sz="2000" dirty="0">
              <a:latin typeface="Segoe UI Semilight" panose="020B0402040204020203" pitchFamily="34" charset="0"/>
              <a:cs typeface="Segoe UI Semilight" panose="020B0402040204020203" pitchFamily="34" charset="0"/>
            </a:endParaRPr>
          </a:p>
          <a:p>
            <a:r>
              <a:rPr lang="en-US" sz="2000" b="0" i="0" dirty="0">
                <a:solidFill>
                  <a:srgbClr val="333333"/>
                </a:solidFill>
                <a:effectLst/>
                <a:latin typeface="Segoe UI Semilight" panose="020B0402040204020203" pitchFamily="34" charset="0"/>
                <a:cs typeface="Segoe UI Semilight" panose="020B0402040204020203" pitchFamily="34" charset="0"/>
              </a:rPr>
              <a:t>I will carry this commitment with me this year and beyond.</a:t>
            </a:r>
            <a:br>
              <a:rPr lang="en-US" sz="2000" dirty="0">
                <a:latin typeface="Segoe UI Semilight" panose="020B0402040204020203" pitchFamily="34" charset="0"/>
                <a:cs typeface="Segoe UI Semilight" panose="020B0402040204020203" pitchFamily="34" charset="0"/>
              </a:rPr>
            </a:br>
            <a:endParaRPr lang="en-US" sz="2000" dirty="0">
              <a:latin typeface="Segoe UI Semilight" panose="020B0402040204020203" pitchFamily="34" charset="0"/>
              <a:cs typeface="Segoe UI Semilight" panose="020B0402040204020203" pitchFamily="34" charset="0"/>
            </a:endParaRPr>
          </a:p>
          <a:p>
            <a:r>
              <a:rPr lang="en-US" sz="2000" b="0" i="0" dirty="0">
                <a:solidFill>
                  <a:srgbClr val="333333"/>
                </a:solidFill>
                <a:effectLst/>
                <a:latin typeface="Segoe UI Semilight" panose="020B0402040204020203" pitchFamily="34" charset="0"/>
                <a:cs typeface="Segoe UI Semilight" panose="020B0402040204020203" pitchFamily="34" charset="0"/>
              </a:rPr>
              <a:t>I am an AmeriCorps member, and I will get things done.</a:t>
            </a:r>
            <a:endParaRPr lang="en-US" sz="2000" dirty="0">
              <a:latin typeface="Segoe UI Semilight" panose="020B0402040204020203" pitchFamily="34" charset="0"/>
              <a:cs typeface="Segoe UI Semilight" panose="020B0402040204020203" pitchFamily="34" charset="0"/>
            </a:endParaRPr>
          </a:p>
        </p:txBody>
      </p:sp>
      <p:pic>
        <p:nvPicPr>
          <p:cNvPr id="1026" name="Picture 2" descr="Celebrating 20 Years of AmeriCorps | whitehouse.gov">
            <a:extLst>
              <a:ext uri="{FF2B5EF4-FFF2-40B4-BE49-F238E27FC236}">
                <a16:creationId xmlns:a16="http://schemas.microsoft.com/office/drawing/2014/main" id="{3CD3AF24-A546-448D-8138-E344C8099F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01" r="15176"/>
          <a:stretch/>
        </p:blipFill>
        <p:spPr bwMode="auto">
          <a:xfrm>
            <a:off x="83892" y="67112"/>
            <a:ext cx="7186758" cy="625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998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747</TotalTime>
  <Words>1942</Words>
  <Application>Microsoft Office PowerPoint</Application>
  <PresentationFormat>Widescreen</PresentationFormat>
  <Paragraphs>146</Paragraphs>
  <Slides>34</Slides>
  <Notes>3</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Bahnschrift</vt:lpstr>
      <vt:lpstr>Calibri</vt:lpstr>
      <vt:lpstr>Calibri Light</vt:lpstr>
      <vt:lpstr>Courier New</vt:lpstr>
      <vt:lpstr>Franklin Gothic Medium</vt:lpstr>
      <vt:lpstr>Segoe UI Semilight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Shogren</dc:creator>
  <cp:lastModifiedBy>Bob Shogren</cp:lastModifiedBy>
  <cp:revision>49</cp:revision>
  <dcterms:created xsi:type="dcterms:W3CDTF">2020-10-16T11:13:35Z</dcterms:created>
  <dcterms:modified xsi:type="dcterms:W3CDTF">2021-03-18T12:28:32Z</dcterms:modified>
</cp:coreProperties>
</file>