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Lst>
  <p:notesMasterIdLst>
    <p:notesMasterId r:id="rId27"/>
  </p:notesMasterIdLst>
  <p:handoutMasterIdLst>
    <p:handoutMasterId r:id="rId28"/>
  </p:handoutMasterIdLst>
  <p:sldIdLst>
    <p:sldId id="596" r:id="rId5"/>
    <p:sldId id="594" r:id="rId6"/>
    <p:sldId id="472" r:id="rId7"/>
    <p:sldId id="565" r:id="rId8"/>
    <p:sldId id="635" r:id="rId9"/>
    <p:sldId id="2240" r:id="rId10"/>
    <p:sldId id="2209" r:id="rId11"/>
    <p:sldId id="2210" r:id="rId12"/>
    <p:sldId id="2238" r:id="rId13"/>
    <p:sldId id="580" r:id="rId14"/>
    <p:sldId id="607" r:id="rId15"/>
    <p:sldId id="2232" r:id="rId16"/>
    <p:sldId id="592" r:id="rId17"/>
    <p:sldId id="2241" r:id="rId18"/>
    <p:sldId id="2234" r:id="rId19"/>
    <p:sldId id="2233" r:id="rId20"/>
    <p:sldId id="2243" r:id="rId21"/>
    <p:sldId id="2237" r:id="rId22"/>
    <p:sldId id="2236" r:id="rId23"/>
    <p:sldId id="276" r:id="rId24"/>
    <p:sldId id="2235" r:id="rId25"/>
    <p:sldId id="505" r:id="rId26"/>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E69"/>
    <a:srgbClr val="C1E0F4"/>
    <a:srgbClr val="47AC71"/>
    <a:srgbClr val="AB1D38"/>
    <a:srgbClr val="FCB448"/>
    <a:srgbClr val="FFFFFF"/>
    <a:srgbClr val="232E83"/>
    <a:srgbClr val="001A72"/>
    <a:srgbClr val="EA7600"/>
    <a:srgbClr val="E980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7D29A3-F852-7C87-3F05-E1FE6356FA8E}" v="21" dt="2021-03-17T16:29:30.807"/>
    <p1510:client id="{763AB59F-C08B-B000-D355-BB861B3D3DD0}" v="1" dt="2021-03-17T18:44:10.127"/>
    <p1510:client id="{DA30D107-758F-46CA-B2F0-6DD9314D6314}" v="110" dt="2021-03-17T18:36:01.164"/>
    <p1510:client id="{F34E69B1-3E95-29B1-8510-B4CC639AE05E}" v="3" dt="2021-03-17T18:12:01.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378" y="67"/>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itfs1.asu.edu\eao\pres\shared\CFA\Progress%20Meters\Progress%20Meters\Data\Civic%20Health\Final%20Data\Civic%20Participation%20Data%20Combin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tfs1.asu.edu\eao\pres\shared\CFA\Progress%20Meters\Progress%20Meters\Data\MASTERDATA\Civic%20Participation_Curr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tfs1.asu.edu\eao\pres\shared\CFA\Progress%20Meters\Progress%20Meters\Data\Civic%20Health\Final%20Data\Connected%20Communities%20Data%20Combin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itfs1.asu.edu\eao\pres\shared\CFA\Progress%20Meters\Progress%20Meters\Data\Civic%20Health\Final%20Data\Connected%20Communities%20Data%20Combine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Arizona Midterm Election Turnout 2014-2018</a:t>
            </a:r>
          </a:p>
          <a:p>
            <a:pPr>
              <a:defRPr/>
            </a:pPr>
            <a:r>
              <a:rPr lang="en-US" sz="1200"/>
              <a:t>(Source: AZ Secretary of State)</a:t>
            </a:r>
          </a:p>
        </c:rich>
      </c:tx>
      <c:layout>
        <c:manualLayout>
          <c:xMode val="edge"/>
          <c:yMode val="edge"/>
          <c:x val="0.13440966754155731"/>
          <c:y val="2.7777777777777776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'2014 and 2018 Compare'!$A$3:$A$4</c:f>
              <c:numCache>
                <c:formatCode>General</c:formatCode>
                <c:ptCount val="2"/>
                <c:pt idx="0">
                  <c:v>2014</c:v>
                </c:pt>
                <c:pt idx="1">
                  <c:v>2018</c:v>
                </c:pt>
              </c:numCache>
            </c:numRef>
          </c:cat>
          <c:val>
            <c:numRef>
              <c:f>'2014 and 2018 Compare'!$B$3:$B$4</c:f>
              <c:numCache>
                <c:formatCode>0.00%</c:formatCode>
                <c:ptCount val="2"/>
                <c:pt idx="0">
                  <c:v>0.47520000000000001</c:v>
                </c:pt>
                <c:pt idx="1">
                  <c:v>0.64849999999999997</c:v>
                </c:pt>
              </c:numCache>
            </c:numRef>
          </c:val>
          <c:extLst xmlns:c16r2="http://schemas.microsoft.com/office/drawing/2015/06/chart">
            <c:ext xmlns:c16="http://schemas.microsoft.com/office/drawing/2014/chart" uri="{C3380CC4-5D6E-409C-BE32-E72D297353CC}">
              <c16:uniqueId val="{00000000-7A7D-4EFF-A739-4579ACE0815B}"/>
            </c:ext>
          </c:extLst>
        </c:ser>
        <c:dLbls>
          <c:dLblPos val="outEnd"/>
          <c:showLegendKey val="0"/>
          <c:showVal val="1"/>
          <c:showCatName val="0"/>
          <c:showSerName val="0"/>
          <c:showPercent val="0"/>
          <c:showBubbleSize val="0"/>
        </c:dLbls>
        <c:gapWidth val="219"/>
        <c:overlap val="-27"/>
        <c:axId val="289299368"/>
        <c:axId val="331230352"/>
      </c:barChart>
      <c:catAx>
        <c:axId val="28929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31230352"/>
        <c:crosses val="autoZero"/>
        <c:auto val="1"/>
        <c:lblAlgn val="ctr"/>
        <c:lblOffset val="100"/>
        <c:noMultiLvlLbl val="0"/>
      </c:catAx>
      <c:valAx>
        <c:axId val="3312303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8929936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[Civic Participation_Current.xlsx]Vote No Matter!NoVoteLoc</c:name>
    <c:fmtId val="8"/>
  </c:pivotSource>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ontserrat" panose="00000500000000000000" pitchFamily="50" charset="0"/>
                <a:ea typeface="+mn-ea"/>
                <a:cs typeface="+mn-cs"/>
              </a:defRPr>
            </a:pPr>
            <a:r>
              <a:rPr lang="en-US"/>
              <a:t>Non-voters Who Say They Did Not Vote Because They Feel Their Vote Doesn't Matter</a:t>
            </a:r>
          </a:p>
          <a:p>
            <a:pPr>
              <a:defRPr/>
            </a:pPr>
            <a:r>
              <a:rPr lang="en-US" sz="1200"/>
              <a:t>(National Conference on Citizenship, US Census Bureau)</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ontserrat" panose="00000500000000000000" pitchFamily="50" charset="0"/>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'Vote No Matter'!$B$5:$B$6</c:f>
              <c:strCache>
                <c:ptCount val="1"/>
                <c:pt idx="0">
                  <c:v>Arizona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'Vote No Matter'!$A$7:$A$9</c:f>
              <c:strCache>
                <c:ptCount val="2"/>
                <c:pt idx="0">
                  <c:v>2016</c:v>
                </c:pt>
                <c:pt idx="1">
                  <c:v>2018</c:v>
                </c:pt>
              </c:strCache>
            </c:strRef>
          </c:cat>
          <c:val>
            <c:numRef>
              <c:f>'Vote No Matter'!$B$7:$B$9</c:f>
              <c:numCache>
                <c:formatCode>General</c:formatCode>
                <c:ptCount val="2"/>
                <c:pt idx="0">
                  <c:v>18.8</c:v>
                </c:pt>
                <c:pt idx="1">
                  <c:v>13.9</c:v>
                </c:pt>
              </c:numCache>
            </c:numRef>
          </c:val>
          <c:extLst xmlns:c16r2="http://schemas.microsoft.com/office/drawing/2015/06/chart">
            <c:ext xmlns:c16="http://schemas.microsoft.com/office/drawing/2014/chart" uri="{C3380CC4-5D6E-409C-BE32-E72D297353CC}">
              <c16:uniqueId val="{00000000-34B1-43F0-A085-D32D48EF34D0}"/>
            </c:ext>
          </c:extLst>
        </c:ser>
        <c:ser>
          <c:idx val="1"/>
          <c:order val="1"/>
          <c:tx>
            <c:strRef>
              <c:f>'Vote No Matter'!$C$5:$C$6</c:f>
              <c:strCache>
                <c:ptCount val="1"/>
                <c:pt idx="0">
                  <c:v>United States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ontserrat" panose="00000500000000000000" pitchFamily="50"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'Vote No Matter'!$A$7:$A$9</c:f>
              <c:strCache>
                <c:ptCount val="2"/>
                <c:pt idx="0">
                  <c:v>2016</c:v>
                </c:pt>
                <c:pt idx="1">
                  <c:v>2018</c:v>
                </c:pt>
              </c:strCache>
            </c:strRef>
          </c:cat>
          <c:val>
            <c:numRef>
              <c:f>'Vote No Matter'!$C$7:$C$9</c:f>
              <c:numCache>
                <c:formatCode>General</c:formatCode>
                <c:ptCount val="2"/>
                <c:pt idx="0">
                  <c:v>15.4</c:v>
                </c:pt>
                <c:pt idx="1">
                  <c:v>15.5</c:v>
                </c:pt>
              </c:numCache>
            </c:numRef>
          </c:val>
          <c:extLst xmlns:c16r2="http://schemas.microsoft.com/office/drawing/2015/06/chart">
            <c:ext xmlns:c16="http://schemas.microsoft.com/office/drawing/2014/chart" uri="{C3380CC4-5D6E-409C-BE32-E72D297353CC}">
              <c16:uniqueId val="{00000001-34B1-43F0-A085-D32D48EF34D0}"/>
            </c:ext>
          </c:extLst>
        </c:ser>
        <c:dLbls>
          <c:dLblPos val="outEnd"/>
          <c:showLegendKey val="0"/>
          <c:showVal val="1"/>
          <c:showCatName val="0"/>
          <c:showSerName val="0"/>
          <c:showPercent val="0"/>
          <c:showBubbleSize val="0"/>
        </c:dLbls>
        <c:gapWidth val="219"/>
        <c:overlap val="-27"/>
        <c:axId val="331845656"/>
        <c:axId val="331911040"/>
      </c:barChart>
      <c:catAx>
        <c:axId val="3318456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r>
                  <a:rPr lang="en-US"/>
                  <a:t>Election 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331911040"/>
        <c:crosses val="autoZero"/>
        <c:auto val="1"/>
        <c:lblAlgn val="ctr"/>
        <c:lblOffset val="100"/>
        <c:noMultiLvlLbl val="0"/>
      </c:catAx>
      <c:valAx>
        <c:axId val="331911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r>
                  <a:rPr lang="en-US"/>
                  <a:t>Percnet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crossAx val="331845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50"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Montserrat" panose="00000500000000000000" pitchFamily="50" charset="0"/>
        </a:defRPr>
      </a:pPr>
      <a:endParaRPr lang="en-US"/>
    </a:p>
  </c:txPr>
  <c:externalData r:id="rId3">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Provide Help to Family or Friends (Frequently)</a:t>
            </a:r>
          </a:p>
          <a:p>
            <a:pPr>
              <a:defRPr/>
            </a:pPr>
            <a:r>
              <a:rPr lang="en-US" sz="1400"/>
              <a:t>(Source: National Conference on Citizenship)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'Provide Food'!$B$1</c:f>
              <c:strCache>
                <c:ptCount val="1"/>
                <c:pt idx="0">
                  <c:v> Provide Food, Money, or Help for Family or Friends</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'Provide Food'!$A$2:$A$52</c:f>
              <c:strCache>
                <c:ptCount val="3"/>
                <c:pt idx="0">
                  <c:v>NV</c:v>
                </c:pt>
                <c:pt idx="1">
                  <c:v>AZ</c:v>
                </c:pt>
                <c:pt idx="2">
                  <c:v>VA</c:v>
                </c:pt>
              </c:strCache>
            </c:strRef>
          </c:cat>
          <c:val>
            <c:numRef>
              <c:f>'Provide Food'!$B$2:$B$52</c:f>
              <c:numCache>
                <c:formatCode>0.0%</c:formatCode>
                <c:ptCount val="3"/>
                <c:pt idx="0">
                  <c:v>0.127</c:v>
                </c:pt>
                <c:pt idx="1">
                  <c:v>8.5000000000000006E-2</c:v>
                </c:pt>
                <c:pt idx="2">
                  <c:v>4.9000000000000002E-2</c:v>
                </c:pt>
              </c:numCache>
            </c:numRef>
          </c:val>
          <c:extLst xmlns:c16r2="http://schemas.microsoft.com/office/drawing/2015/06/chart">
            <c:ext xmlns:c16="http://schemas.microsoft.com/office/drawing/2014/chart" uri="{C3380CC4-5D6E-409C-BE32-E72D297353CC}">
              <c16:uniqueId val="{00000001-1293-4B43-9A7E-2B3E33C04828}"/>
            </c:ext>
          </c:extLst>
        </c:ser>
        <c:dLbls>
          <c:showLegendKey val="0"/>
          <c:showVal val="1"/>
          <c:showCatName val="0"/>
          <c:showSerName val="0"/>
          <c:showPercent val="0"/>
          <c:showBubbleSize val="0"/>
        </c:dLbls>
        <c:gapWidth val="150"/>
        <c:axId val="290582136"/>
        <c:axId val="290587624"/>
      </c:barChart>
      <c:lineChart>
        <c:grouping val="standard"/>
        <c:varyColors val="0"/>
        <c:ser>
          <c:idx val="1"/>
          <c:order val="1"/>
          <c:tx>
            <c:strRef>
              <c:f>'Provide Food'!$C$1</c:f>
              <c:strCache>
                <c:ptCount val="1"/>
                <c:pt idx="0">
                  <c:v>US Average</c:v>
                </c:pt>
              </c:strCache>
            </c:strRef>
          </c:tx>
          <c:spPr>
            <a:ln w="28575" cap="rnd">
              <a:solidFill>
                <a:schemeClr val="accent2">
                  <a:tint val="77000"/>
                </a:schemeClr>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5-1293-4B43-9A7E-2B3E33C04828}"/>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2-1293-4B43-9A7E-2B3E33C04828}"/>
                </c:ext>
                <c:ext xmlns:c15="http://schemas.microsoft.com/office/drawing/2012/chart" uri="{CE6537A1-D6FC-4f65-9D91-7224C49458BB}"/>
              </c:extLst>
            </c:dLbl>
            <c:dLbl>
              <c:idx val="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293-4B43-9A7E-2B3E33C0482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'Provide Food'!$A$2:$A$52</c:f>
              <c:strCache>
                <c:ptCount val="3"/>
                <c:pt idx="0">
                  <c:v>NV</c:v>
                </c:pt>
                <c:pt idx="1">
                  <c:v>AZ</c:v>
                </c:pt>
                <c:pt idx="2">
                  <c:v>VA</c:v>
                </c:pt>
              </c:strCache>
            </c:strRef>
          </c:cat>
          <c:val>
            <c:numRef>
              <c:f>'Provide Food'!$C$2:$C$52</c:f>
              <c:numCache>
                <c:formatCode>0.0%</c:formatCode>
                <c:ptCount val="3"/>
                <c:pt idx="0">
                  <c:v>7.6999999999999999E-2</c:v>
                </c:pt>
                <c:pt idx="1">
                  <c:v>7.6999999999999999E-2</c:v>
                </c:pt>
                <c:pt idx="2">
                  <c:v>7.6999999999999999E-2</c:v>
                </c:pt>
              </c:numCache>
            </c:numRef>
          </c:val>
          <c:smooth val="0"/>
          <c:extLst xmlns:c16r2="http://schemas.microsoft.com/office/drawing/2015/06/chart">
            <c:ext xmlns:c16="http://schemas.microsoft.com/office/drawing/2014/chart" uri="{C3380CC4-5D6E-409C-BE32-E72D297353CC}">
              <c16:uniqueId val="{00000004-1293-4B43-9A7E-2B3E33C04828}"/>
            </c:ext>
          </c:extLst>
        </c:ser>
        <c:dLbls>
          <c:showLegendKey val="0"/>
          <c:showVal val="0"/>
          <c:showCatName val="0"/>
          <c:showSerName val="0"/>
          <c:showPercent val="0"/>
          <c:showBubbleSize val="0"/>
        </c:dLbls>
        <c:marker val="1"/>
        <c:smooth val="0"/>
        <c:axId val="290582136"/>
        <c:axId val="290587624"/>
      </c:lineChart>
      <c:catAx>
        <c:axId val="29058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587624"/>
        <c:crosses val="autoZero"/>
        <c:auto val="1"/>
        <c:lblAlgn val="ctr"/>
        <c:lblOffset val="100"/>
        <c:noMultiLvlLbl val="0"/>
      </c:catAx>
      <c:valAx>
        <c:axId val="2905876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582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Time with Neighbors (Frequently)</a:t>
            </a:r>
          </a:p>
          <a:p>
            <a:pPr>
              <a:defRPr/>
            </a:pPr>
            <a:r>
              <a:rPr lang="en-US" sz="1400"/>
              <a:t>(Source: National Conference on Citizenship)</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'Trust neighbors'!$B$1</c:f>
              <c:strCache>
                <c:ptCount val="1"/>
                <c:pt idx="0">
                  <c:v>Spend Time with Neighbors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'Trust neighbors'!$A$2:$A$52</c:f>
              <c:strCache>
                <c:ptCount val="2"/>
                <c:pt idx="0">
                  <c:v>UT</c:v>
                </c:pt>
                <c:pt idx="1">
                  <c:v>AZ</c:v>
                </c:pt>
              </c:strCache>
            </c:strRef>
          </c:cat>
          <c:val>
            <c:numRef>
              <c:f>'Trust neighbors'!$B$2:$B$52</c:f>
              <c:numCache>
                <c:formatCode>0.0%</c:formatCode>
                <c:ptCount val="2"/>
                <c:pt idx="0">
                  <c:v>0.42899999999999999</c:v>
                </c:pt>
                <c:pt idx="1">
                  <c:v>0.219</c:v>
                </c:pt>
              </c:numCache>
            </c:numRef>
          </c:val>
          <c:extLst xmlns:c16r2="http://schemas.microsoft.com/office/drawing/2015/06/chart">
            <c:ext xmlns:c16="http://schemas.microsoft.com/office/drawing/2014/chart" uri="{C3380CC4-5D6E-409C-BE32-E72D297353CC}">
              <c16:uniqueId val="{00000001-50C4-4B9D-A9C4-65F1734AB472}"/>
            </c:ext>
          </c:extLst>
        </c:ser>
        <c:dLbls>
          <c:showLegendKey val="0"/>
          <c:showVal val="1"/>
          <c:showCatName val="0"/>
          <c:showSerName val="0"/>
          <c:showPercent val="0"/>
          <c:showBubbleSize val="0"/>
        </c:dLbls>
        <c:gapWidth val="150"/>
        <c:axId val="290581744"/>
        <c:axId val="290580176"/>
      </c:barChart>
      <c:lineChart>
        <c:grouping val="standard"/>
        <c:varyColors val="0"/>
        <c:ser>
          <c:idx val="1"/>
          <c:order val="1"/>
          <c:tx>
            <c:strRef>
              <c:f>'Trust neighbors'!$C$1</c:f>
              <c:strCache>
                <c:ptCount val="1"/>
                <c:pt idx="0">
                  <c:v>US Average</c:v>
                </c:pt>
              </c:strCache>
            </c:strRef>
          </c:tx>
          <c:spPr>
            <a:ln w="28575" cap="rnd">
              <a:solidFill>
                <a:schemeClr val="accent2"/>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3-50C4-4B9D-A9C4-65F1734AB47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'Trust neighbors'!$A$2:$A$52</c:f>
              <c:strCache>
                <c:ptCount val="2"/>
                <c:pt idx="0">
                  <c:v>UT</c:v>
                </c:pt>
                <c:pt idx="1">
                  <c:v>AZ</c:v>
                </c:pt>
              </c:strCache>
            </c:strRef>
          </c:cat>
          <c:val>
            <c:numRef>
              <c:f>'Trust neighbors'!$C$2:$C$52</c:f>
              <c:numCache>
                <c:formatCode>0.0%</c:formatCode>
                <c:ptCount val="2"/>
                <c:pt idx="0">
                  <c:v>0.33</c:v>
                </c:pt>
                <c:pt idx="1">
                  <c:v>0.33</c:v>
                </c:pt>
              </c:numCache>
            </c:numRef>
          </c:val>
          <c:smooth val="0"/>
          <c:extLst xmlns:c16r2="http://schemas.microsoft.com/office/drawing/2015/06/chart">
            <c:ext xmlns:c16="http://schemas.microsoft.com/office/drawing/2014/chart" uri="{C3380CC4-5D6E-409C-BE32-E72D297353CC}">
              <c16:uniqueId val="{00000002-50C4-4B9D-A9C4-65F1734AB472}"/>
            </c:ext>
          </c:extLst>
        </c:ser>
        <c:dLbls>
          <c:showLegendKey val="0"/>
          <c:showVal val="0"/>
          <c:showCatName val="0"/>
          <c:showSerName val="0"/>
          <c:showPercent val="0"/>
          <c:showBubbleSize val="0"/>
        </c:dLbls>
        <c:marker val="1"/>
        <c:smooth val="0"/>
        <c:axId val="290581744"/>
        <c:axId val="290580176"/>
      </c:lineChart>
      <c:catAx>
        <c:axId val="29058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580176"/>
        <c:crosses val="autoZero"/>
        <c:auto val="1"/>
        <c:lblAlgn val="ctr"/>
        <c:lblOffset val="100"/>
        <c:noMultiLvlLbl val="0"/>
      </c:catAx>
      <c:valAx>
        <c:axId val="290580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058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6EDBE700-1380-4B04-92D4-44766A3C0BD5}" type="datetimeFigureOut">
              <a:rPr lang="en-US" smtClean="0"/>
              <a:t>4/14/2021</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525641D5-1DDD-48B2-8D1D-21B9DCED9783}" type="slidenum">
              <a:rPr lang="en-US" smtClean="0"/>
              <a:t>‹#›</a:t>
            </a:fld>
            <a:endParaRPr lang="en-US"/>
          </a:p>
        </p:txBody>
      </p:sp>
    </p:spTree>
    <p:extLst>
      <p:ext uri="{BB962C8B-B14F-4D97-AF65-F5344CB8AC3E}">
        <p14:creationId xmlns:p14="http://schemas.microsoft.com/office/powerpoint/2010/main" val="2163992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CD840E9-C41A-4277-A5D1-834C66CB0638}" type="datetimeFigureOut">
              <a:rPr lang="en-US" smtClean="0"/>
              <a:t>4/14/2021</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C732A33-2CE8-40FA-A619-5C92C95F361D}" type="slidenum">
              <a:rPr lang="en-US" smtClean="0"/>
              <a:t>‹#›</a:t>
            </a:fld>
            <a:endParaRPr lang="en-US"/>
          </a:p>
        </p:txBody>
      </p:sp>
    </p:spTree>
    <p:extLst>
      <p:ext uri="{BB962C8B-B14F-4D97-AF65-F5344CB8AC3E}">
        <p14:creationId xmlns:p14="http://schemas.microsoft.com/office/powerpoint/2010/main" val="331294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2400" y="1165225"/>
            <a:ext cx="4198938" cy="3149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732A33-2CE8-40FA-A619-5C92C95F361D}" type="slidenum">
              <a:rPr lang="en-US" smtClean="0"/>
              <a:t>1</a:t>
            </a:fld>
            <a:endParaRPr lang="en-US"/>
          </a:p>
        </p:txBody>
      </p:sp>
    </p:spTree>
    <p:extLst>
      <p:ext uri="{BB962C8B-B14F-4D97-AF65-F5344CB8AC3E}">
        <p14:creationId xmlns:p14="http://schemas.microsoft.com/office/powerpoint/2010/main" val="197647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 y="1979613"/>
            <a:ext cx="7129463" cy="5346700"/>
          </a:xfrm>
        </p:spPr>
      </p:sp>
      <p:sp>
        <p:nvSpPr>
          <p:cNvPr id="3" name="Notes Placeholder 2"/>
          <p:cNvSpPr>
            <a:spLocks noGrp="1"/>
          </p:cNvSpPr>
          <p:nvPr>
            <p:ph type="body" idx="1"/>
          </p:nvPr>
        </p:nvSpPr>
        <p:spPr/>
        <p:txBody>
          <a:bodyPr/>
          <a:lstStyle/>
          <a:p>
            <a:pPr marL="321156" indent="-321156">
              <a:buFont typeface="Arial" panose="020B0604020202020204" pitchFamily="34" charset="0"/>
              <a:buChar char="•"/>
            </a:pPr>
            <a:r>
              <a:rPr lang="en-US"/>
              <a:t>Connections</a:t>
            </a:r>
            <a:r>
              <a:rPr lang="en-US" baseline="0"/>
              <a:t> between Arizonans in our communities are really important to establish a sense of place and to help people feel at home in their neighborhoods. </a:t>
            </a:r>
          </a:p>
          <a:p>
            <a:pPr marL="321156" indent="-321156">
              <a:buFont typeface="Arial" panose="020B0604020202020204" pitchFamily="34" charset="0"/>
              <a:buChar char="•"/>
            </a:pPr>
            <a:r>
              <a:rPr lang="en-US" baseline="0"/>
              <a:t>While Arizonans are more generous on average than our peers in other states in providing help to our friends and neighbors, we do not generally spend much time with our neighbors. </a:t>
            </a:r>
          </a:p>
          <a:p>
            <a:endParaRPr lang="en-US"/>
          </a:p>
        </p:txBody>
      </p:sp>
      <p:sp>
        <p:nvSpPr>
          <p:cNvPr id="4" name="Slide Number Placeholder 3"/>
          <p:cNvSpPr>
            <a:spLocks noGrp="1"/>
          </p:cNvSpPr>
          <p:nvPr>
            <p:ph type="sldNum" sz="quarter" idx="10"/>
          </p:nvPr>
        </p:nvSpPr>
        <p:spPr/>
        <p:txBody>
          <a:bodyPr/>
          <a:lstStyle/>
          <a:p>
            <a:fld id="{5C732A33-2CE8-40FA-A619-5C92C95F361D}" type="slidenum">
              <a:rPr lang="en-US" smtClean="0"/>
              <a:t>10</a:t>
            </a:fld>
            <a:endParaRPr lang="en-US"/>
          </a:p>
        </p:txBody>
      </p:sp>
    </p:spTree>
    <p:extLst>
      <p:ext uri="{BB962C8B-B14F-4D97-AF65-F5344CB8AC3E}">
        <p14:creationId xmlns:p14="http://schemas.microsoft.com/office/powerpoint/2010/main" val="2320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7350" lvl="3" indent="-285750">
              <a:buFont typeface="Arial"/>
              <a:buChar char="•"/>
            </a:pPr>
            <a:r>
              <a:rPr lang="en-US"/>
              <a:t>The data presented by the civic health progress meters also informs our own strategy at CFA, specifically the point around Arizonan’s belief in the power of their voice and voter turnout rates by age  further illuminate the need to develop innovative &amp; inclusive strategies that empower and equip young people with the tools, resources, and pathways necessary for lifelong participation in civic life. </a:t>
            </a:r>
            <a:r>
              <a:rPr lang="en-US" b="0" i="0">
                <a:effectLst/>
              </a:rPr>
              <a:t>School PB is an innovative civic </a:t>
            </a:r>
            <a:r>
              <a:rPr lang="en-US"/>
              <a:t>learning program that does just that. SPB is designed </a:t>
            </a:r>
            <a:r>
              <a:rPr lang="en-US" b="0" i="0">
                <a:effectLst/>
              </a:rPr>
              <a:t>to build student agency, collaboration, and critical thinking skills while creating pathways and opportunities for students to contribute to their communities and civic life for the long-term. Through SPB students learn democracy by doing by deciding how a portion of their school district’s budget is allocated toward campus improvement projects.</a:t>
            </a:r>
            <a:r>
              <a:rPr lang="en-US"/>
              <a:t>  </a:t>
            </a:r>
          </a:p>
          <a:p>
            <a:pPr lvl="3"/>
            <a:endParaRPr lang="en-US">
              <a:cs typeface="Calibri"/>
            </a:endParaRPr>
          </a:p>
          <a:p>
            <a:pPr marL="1657350" lvl="3" indent="-285750">
              <a:buFont typeface="Arial"/>
              <a:buChar char="•"/>
            </a:pPr>
            <a:r>
              <a:rPr lang="en-US" b="0" i="0">
                <a:effectLst/>
              </a:rPr>
              <a:t>The school model stems from the widely adopted municipal PB model founded in 1989 Porto Alegre, Brazil where community members directly decide how to spend a portion of a public budget. The process has since grown wildly with upwards of 11,000 PB processes implemented globally. In 2016, Phoenix Union, in partnership with CFA and the national nonprofit Participatory Budgeting Project, launched the first-in-the-nation PB process at the school district level. </a:t>
            </a:r>
            <a:r>
              <a:rPr lang="en-US"/>
              <a:t> </a:t>
            </a:r>
            <a:endParaRPr lang="en-US">
              <a:cs typeface="Calibri"/>
            </a:endParaRPr>
          </a:p>
          <a:p>
            <a:endParaRPr lang="en-US" sz="1800" b="0" i="0">
              <a:solidFill>
                <a:srgbClr val="7030A0"/>
              </a:solidFill>
              <a:effectLst/>
              <a:latin typeface="Calibri" panose="020F0502020204030204" pitchFamily="34" charset="0"/>
              <a:cs typeface="Calibri"/>
            </a:endParaRPr>
          </a:p>
          <a:p>
            <a:endParaRPr lang="en-US" sz="1800" b="0" i="0">
              <a:solidFill>
                <a:srgbClr val="7030A0"/>
              </a:solidFill>
              <a:effectLst/>
              <a:latin typeface="Calibri" panose="020F0502020204030204" pitchFamily="34" charset="0"/>
            </a:endParaRPr>
          </a:p>
          <a:p>
            <a:r>
              <a:rPr lang="en-US" sz="1800" b="0" i="0">
                <a:solidFill>
                  <a:srgbClr val="7030A0"/>
                </a:solidFill>
                <a:effectLst/>
                <a:latin typeface="Calibri" panose="020F0502020204030204" pitchFamily="34" charset="0"/>
              </a:rPr>
              <a:t>Regardless of the setting, PB takes place in 5 key phases, but for our purposes I will describe them from the perspective of school implementation: </a:t>
            </a:r>
          </a:p>
          <a:p>
            <a:pPr lvl="1" algn="l" rtl="0" fontAlgn="base">
              <a:buFont typeface="+mj-lt"/>
              <a:buAutoNum type="arabicPeriod"/>
            </a:pPr>
            <a:r>
              <a:rPr lang="en-US" sz="1800" b="0" i="0">
                <a:solidFill>
                  <a:srgbClr val="7030A0"/>
                </a:solidFill>
                <a:effectLst/>
                <a:latin typeface="Calibri" panose="020F0502020204030204" pitchFamily="34" charset="0"/>
              </a:rPr>
              <a:t>Students propose ideas to improve the school community.   </a:t>
            </a:r>
            <a:endParaRPr lang="en-US" sz="1800" b="0" i="0">
              <a:solidFill>
                <a:srgbClr val="000000"/>
              </a:solidFill>
              <a:effectLst/>
              <a:latin typeface="Calibri" panose="020F0502020204030204" pitchFamily="34" charset="0"/>
            </a:endParaRPr>
          </a:p>
          <a:p>
            <a:pPr lvl="1" algn="l" rtl="0" fontAlgn="base">
              <a:buFont typeface="+mj-lt"/>
              <a:buAutoNum type="arabicPeriod" startAt="2"/>
            </a:pPr>
            <a:r>
              <a:rPr lang="en-US" sz="1800" b="0" i="0">
                <a:solidFill>
                  <a:srgbClr val="7030A0"/>
                </a:solidFill>
                <a:effectLst/>
                <a:latin typeface="Calibri" panose="020F0502020204030204" pitchFamily="34" charset="0"/>
              </a:rPr>
              <a:t>Students transform ideas into proposals by conducting research on cost and feasibility.  </a:t>
            </a:r>
            <a:endParaRPr lang="en-US" sz="1800" b="0" i="0">
              <a:solidFill>
                <a:srgbClr val="000000"/>
              </a:solidFill>
              <a:effectLst/>
              <a:latin typeface="Calibri" panose="020F0502020204030204" pitchFamily="34" charset="0"/>
            </a:endParaRPr>
          </a:p>
          <a:p>
            <a:pPr lvl="1" algn="l" rtl="0" fontAlgn="base">
              <a:buFont typeface="+mj-lt"/>
              <a:buAutoNum type="arabicPeriod" startAt="3"/>
            </a:pPr>
            <a:r>
              <a:rPr lang="en-US" sz="1800" b="0" i="0">
                <a:solidFill>
                  <a:srgbClr val="7030A0"/>
                </a:solidFill>
                <a:effectLst/>
                <a:latin typeface="Calibri" panose="020F0502020204030204" pitchFamily="34" charset="0"/>
              </a:rPr>
              <a:t>Students deliberate on viable proposals and discuss their pros and cons.  </a:t>
            </a:r>
            <a:endParaRPr lang="en-US" sz="1800" b="0" i="0">
              <a:solidFill>
                <a:srgbClr val="000000"/>
              </a:solidFill>
              <a:effectLst/>
              <a:latin typeface="Calibri" panose="020F0502020204030204" pitchFamily="34" charset="0"/>
            </a:endParaRPr>
          </a:p>
          <a:p>
            <a:pPr lvl="1" algn="l" rtl="0" fontAlgn="base">
              <a:buFont typeface="+mj-lt"/>
              <a:buAutoNum type="arabicPeriod" startAt="4"/>
            </a:pPr>
            <a:r>
              <a:rPr lang="en-US" sz="1800" b="0" i="0">
                <a:solidFill>
                  <a:srgbClr val="7030A0"/>
                </a:solidFill>
                <a:effectLst/>
                <a:latin typeface="Calibri" panose="020F0502020204030204" pitchFamily="34" charset="0"/>
              </a:rPr>
              <a:t>Students vote to select winning projects.   </a:t>
            </a:r>
            <a:endParaRPr lang="en-US" sz="1800" b="0" i="0">
              <a:solidFill>
                <a:srgbClr val="000000"/>
              </a:solidFill>
              <a:effectLst/>
              <a:latin typeface="Calibri" panose="020F0502020204030204" pitchFamily="34" charset="0"/>
            </a:endParaRPr>
          </a:p>
          <a:p>
            <a:pPr lvl="1" algn="l" rtl="0" fontAlgn="base">
              <a:buFont typeface="+mj-lt"/>
              <a:buAutoNum type="arabicPeriod" startAt="5"/>
            </a:pPr>
            <a:r>
              <a:rPr lang="en-US" sz="1800" b="0" i="0">
                <a:solidFill>
                  <a:srgbClr val="7030A0"/>
                </a:solidFill>
                <a:effectLst/>
                <a:latin typeface="Calibri" panose="020F0502020204030204" pitchFamily="34" charset="0"/>
              </a:rPr>
              <a:t>Winning projects are funded and implemented. </a:t>
            </a:r>
            <a:endParaRPr lang="en-US" sz="18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5C732A33-2CE8-40FA-A619-5C92C95F361D}" type="slidenum">
              <a:rPr lang="en-US" smtClean="0"/>
              <a:t>11</a:t>
            </a:fld>
            <a:endParaRPr lang="en-US"/>
          </a:p>
        </p:txBody>
      </p:sp>
    </p:spTree>
    <p:extLst>
      <p:ext uri="{BB962C8B-B14F-4D97-AF65-F5344CB8AC3E}">
        <p14:creationId xmlns:p14="http://schemas.microsoft.com/office/powerpoint/2010/main" val="420209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To provide a bit more texture to the process, let’s watch a video created during the pilot year of PB with Phoenix Union in 2016.  </a:t>
            </a:r>
            <a:endParaRPr lang="en-US" b="0">
              <a:highlight>
                <a:srgbClr val="FFFF00"/>
              </a:highlight>
            </a:endParaRPr>
          </a:p>
        </p:txBody>
      </p:sp>
      <p:sp>
        <p:nvSpPr>
          <p:cNvPr id="4" name="Slide Number Placeholder 3"/>
          <p:cNvSpPr>
            <a:spLocks noGrp="1"/>
          </p:cNvSpPr>
          <p:nvPr>
            <p:ph type="sldNum" sz="quarter" idx="10"/>
          </p:nvPr>
        </p:nvSpPr>
        <p:spPr/>
        <p:txBody>
          <a:bodyPr/>
          <a:lstStyle/>
          <a:p>
            <a:fld id="{5C732A33-2CE8-40FA-A619-5C92C95F361D}" type="slidenum">
              <a:rPr lang="en-US" smtClean="0"/>
              <a:t>12</a:t>
            </a:fld>
            <a:endParaRPr lang="en-US"/>
          </a:p>
        </p:txBody>
      </p:sp>
    </p:spTree>
    <p:extLst>
      <p:ext uri="{BB962C8B-B14F-4D97-AF65-F5344CB8AC3E}">
        <p14:creationId xmlns:p14="http://schemas.microsoft.com/office/powerpoint/2010/main" val="251357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1657350" lvl="3" indent="-285750">
              <a:buFont typeface="Symbol"/>
              <a:buChar char="•"/>
            </a:pPr>
            <a:r>
              <a:rPr lang="en-US" b="0" i="0">
                <a:effectLst/>
              </a:rPr>
              <a:t>Since 2016, School PB in Arizona has grown significantly. We are now reaching upwards of 50,000 students in 39 schools across five school</a:t>
            </a:r>
            <a:r>
              <a:rPr lang="en-US"/>
              <a:t> </a:t>
            </a:r>
            <a:r>
              <a:rPr lang="en-US" b="0" i="0">
                <a:effectLst/>
              </a:rPr>
              <a:t>district</a:t>
            </a:r>
            <a:r>
              <a:rPr lang="en-US"/>
              <a:t> </a:t>
            </a:r>
            <a:r>
              <a:rPr lang="en-US" b="0" i="0">
                <a:effectLst/>
              </a:rPr>
              <a:t>annually, including Phoenix Union, Chandler Unified, Carson Junior High in Mesa Public Schools, Queen Creek Unified, and Sunnyside Unified in Tucson,</a:t>
            </a:r>
            <a:r>
              <a:rPr lang="en-US"/>
              <a:t> </a:t>
            </a:r>
            <a:r>
              <a:rPr lang="en-US" b="0" i="0">
                <a:effectLst/>
              </a:rPr>
              <a:t>AZ . </a:t>
            </a:r>
            <a:r>
              <a:rPr lang="en-US"/>
              <a:t>  </a:t>
            </a:r>
            <a:endParaRPr lang="en-US" b="0" i="0">
              <a:effectLst/>
            </a:endParaRPr>
          </a:p>
          <a:p>
            <a:pPr lvl="3"/>
            <a:endParaRPr lang="en-US">
              <a:cs typeface="Calibri"/>
            </a:endParaRPr>
          </a:p>
          <a:p>
            <a:pPr marL="1657350" lvl="3" indent="-285750">
              <a:buFont typeface="Symbol"/>
              <a:buChar char="•"/>
            </a:pPr>
            <a:r>
              <a:rPr lang="en-US" b="0" i="0">
                <a:effectLst/>
              </a:rPr>
              <a:t>Through partnerships with local voter engagement and electoral institutions, we have also registered 4,500 new voters for future Arizona elections through School PB vote days.  </a:t>
            </a:r>
            <a:r>
              <a:rPr lang="en-US"/>
              <a:t>  </a:t>
            </a:r>
            <a:endParaRPr lang="en-US" b="0" i="0">
              <a:effectLst/>
              <a:cs typeface="Calibri"/>
            </a:endParaRPr>
          </a:p>
          <a:p>
            <a:pPr lvl="3"/>
            <a:endParaRPr lang="en-US">
              <a:cs typeface="Calibri"/>
            </a:endParaRPr>
          </a:p>
          <a:p>
            <a:pPr marL="1657350" lvl="3" indent="-285750">
              <a:buFont typeface="Symbol"/>
              <a:buChar char="•"/>
            </a:pPr>
            <a:r>
              <a:rPr lang="en-US" b="0" i="0">
                <a:effectLst/>
              </a:rPr>
              <a:t>Not including this year’s investments, nearly half a million dollars have been allocated to School PB and funded over 65 student-led projects to improve their campuses. Funded projects include shade structures, water bottle refill stations, school spirit statues and murals, bathroom and cafeteria improvements, and social emotional learning projects like a school therapy dog and meditation room.</a:t>
            </a:r>
            <a:r>
              <a:rPr lang="en-US"/>
              <a:t>   </a:t>
            </a:r>
            <a:endParaRPr lang="en-US" b="0" i="0">
              <a:effectLst/>
              <a:cs typeface="Calibri"/>
            </a:endParaRPr>
          </a:p>
          <a:p>
            <a:pPr lvl="3"/>
            <a:endParaRPr lang="en-US">
              <a:cs typeface="Calibri"/>
            </a:endParaRPr>
          </a:p>
          <a:p>
            <a:pPr marL="1657350" lvl="3" indent="-285750">
              <a:buFont typeface="Symbol"/>
              <a:buChar char="•"/>
            </a:pPr>
            <a:r>
              <a:rPr lang="en-US" b="0" i="0">
                <a:effectLst/>
              </a:rPr>
              <a:t>The PB process provides students with meaningful opportunities to improve student agency; increases student civic knowledge, skills, attitudes, values, and dispositions like problem-solving, teamwork, and collaboration; PB also builds community &amp; improves school climate by improving cohesion, trust and communication between students, teachers, and school leaders.</a:t>
            </a:r>
            <a:r>
              <a:rPr lang="en-US"/>
              <a:t> </a:t>
            </a:r>
            <a:endParaRPr lang="en-US" b="0" i="0">
              <a:effectLst/>
              <a:cs typeface="Calibri"/>
            </a:endParaRPr>
          </a:p>
          <a:p>
            <a:pPr lvl="3"/>
            <a:endParaRPr lang="en-US">
              <a:cs typeface="Calibri"/>
            </a:endParaRPr>
          </a:p>
          <a:p>
            <a:pPr marL="1657350" lvl="3" indent="-285750">
              <a:buFont typeface="Symbol"/>
              <a:buChar char="•"/>
            </a:pPr>
            <a:r>
              <a:rPr lang="en-US" b="0" i="0">
                <a:effectLst/>
              </a:rPr>
              <a:t>Importantly, PB matters to our state’s future </a:t>
            </a:r>
            <a:r>
              <a:rPr lang="en-US"/>
              <a:t>&amp; improves civic health across Arizona </a:t>
            </a:r>
            <a:r>
              <a:rPr lang="en-US" b="0" i="0">
                <a:effectLst/>
              </a:rPr>
              <a:t>because it creates a pipeline of young people who have cultivated the civic building blocks necessary for lifelong engagement in civic life and are prepared to work together to solve problems across issue areas to achieve the Arizona we want.</a:t>
            </a:r>
            <a:r>
              <a:rPr lang="en-US"/>
              <a:t> </a:t>
            </a:r>
            <a:endParaRPr lang="en-US">
              <a:cs typeface="Calibri"/>
            </a:endParaRPr>
          </a:p>
          <a:p>
            <a:endParaRPr lang="en-US" b="0" i="0">
              <a:solidFill>
                <a:srgbClr val="7030A0"/>
              </a:solidFill>
              <a:effectLst/>
              <a:latin typeface="Calibri"/>
              <a:cs typeface="Calibri"/>
            </a:endParaRPr>
          </a:p>
        </p:txBody>
      </p:sp>
      <p:sp>
        <p:nvSpPr>
          <p:cNvPr id="4" name="Slide Number Placeholder 3"/>
          <p:cNvSpPr>
            <a:spLocks noGrp="1"/>
          </p:cNvSpPr>
          <p:nvPr>
            <p:ph type="sldNum" sz="quarter" idx="10"/>
          </p:nvPr>
        </p:nvSpPr>
        <p:spPr/>
        <p:txBody>
          <a:bodyPr/>
          <a:lstStyle/>
          <a:p>
            <a:fld id="{5C732A33-2CE8-40FA-A619-5C92C95F361D}" type="slidenum">
              <a:rPr lang="en-US" smtClean="0"/>
              <a:t>13</a:t>
            </a:fld>
            <a:endParaRPr lang="en-US"/>
          </a:p>
        </p:txBody>
      </p:sp>
    </p:spTree>
    <p:extLst>
      <p:ext uri="{BB962C8B-B14F-4D97-AF65-F5344CB8AC3E}">
        <p14:creationId xmlns:p14="http://schemas.microsoft.com/office/powerpoint/2010/main" val="156958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marL="1543050" lvl="3" indent="-171450">
              <a:buFont typeface="Symbol"/>
              <a:buChar char="•"/>
            </a:pPr>
            <a:r>
              <a:rPr lang="en-US"/>
              <a:t>This year, it’s no stretch of the imagination to know that PB implementation has looked a bit different. Despite the many challenges presented by the pandemic, we are thrilled to share that all partners are actively implementing PB, including our newest partner in Queen Creek who is piloting the model for the first time with five of their campuses engaging students as young as elementary school through high school. </a:t>
            </a:r>
          </a:p>
          <a:p>
            <a:pPr marL="1543050" lvl="3" indent="-171450">
              <a:buFont typeface="Symbol"/>
              <a:buChar char="•"/>
            </a:pPr>
            <a:endParaRPr lang="en-US"/>
          </a:p>
          <a:p>
            <a:pPr marL="1543050" lvl="3" indent="-171450">
              <a:buFont typeface="Symbol"/>
              <a:buChar char="•"/>
            </a:pPr>
            <a:r>
              <a:rPr lang="en-US"/>
              <a:t>We’ve adapted the traditional in-person delivery model to meet schools and students where they are amid distance learning. Some of our partners have implemented the process completely online using various virtual engagement platforms and tools, while others have taken more of a hybrid approach.  </a:t>
            </a:r>
            <a:endParaRPr lang="en-US">
              <a:cs typeface="Calibri"/>
            </a:endParaRPr>
          </a:p>
          <a:p>
            <a:pPr marL="1543050" lvl="3" indent="-171450">
              <a:buFont typeface="Symbol"/>
              <a:buChar char="•"/>
            </a:pPr>
            <a:endParaRPr lang="en-US"/>
          </a:p>
          <a:p>
            <a:pPr marL="1543050" lvl="3" indent="-171450">
              <a:buFont typeface="Symbol"/>
              <a:buChar char="•"/>
            </a:pPr>
            <a:r>
              <a:rPr lang="en-US"/>
              <a:t>This academic year, we’ve also seen the process take shape in new and expanded ways. Over the past four years, we’ve helped to fortify the foundation for Phoenix Union to take PB to new levels. We’ve been so excited to see Phoenix Union take PB to district-wide expansion and really embody PB as a decision-making tool by allocating $1.2 million dollars over the next three years to reimagine what school safety looks like on all 20 of their high school campuses. </a:t>
            </a:r>
            <a:endParaRPr lang="en-US">
              <a:cs typeface="Calibri"/>
            </a:endParaRPr>
          </a:p>
          <a:p>
            <a:pPr marL="1543050" lvl="3" indent="-171450">
              <a:buFont typeface="Symbol"/>
              <a:buChar char="•"/>
            </a:pPr>
            <a:endParaRPr lang="en-US"/>
          </a:p>
          <a:p>
            <a:pPr marL="1543050" lvl="3" indent="-171450">
              <a:buFont typeface="Symbol"/>
              <a:buChar char="•"/>
            </a:pPr>
            <a:r>
              <a:rPr lang="en-US" b="0"/>
              <a:t>We’ve also deepened our commitment &amp; understanding of inclusivity in the PB process</a:t>
            </a:r>
            <a:r>
              <a:rPr lang="en-US"/>
              <a:t> which we’ll discuss in more detail today</a:t>
            </a:r>
            <a:r>
              <a:rPr lang="en-US" b="0"/>
              <a:t>. Through partnership with the Arizona Developmental Disabilities Planning Council and ASU Participatory Governance Initiative,</a:t>
            </a:r>
            <a:r>
              <a:rPr lang="en-US"/>
              <a:t> </a:t>
            </a:r>
            <a:r>
              <a:rPr lang="en-US" b="0"/>
              <a:t>the inclusive process focuses on engaging students with disabilities in every phase of the process.</a:t>
            </a:r>
            <a:r>
              <a:rPr lang="en-US"/>
              <a:t> </a:t>
            </a:r>
            <a:endParaRPr lang="en-US">
              <a:cs typeface="Calibri"/>
            </a:endParaRPr>
          </a:p>
          <a:p>
            <a:pPr marL="1543050" lvl="3" indent="-171450">
              <a:buFont typeface="Symbol"/>
              <a:buChar char="•"/>
            </a:pPr>
            <a:endParaRPr lang="en-US"/>
          </a:p>
          <a:p>
            <a:pPr marL="1543050" lvl="3" indent="-171450">
              <a:buFont typeface="Symbol"/>
              <a:buChar char="•"/>
            </a:pPr>
            <a:r>
              <a:rPr lang="en-US"/>
              <a:t>The data further points to this focus as a critical need for improving civic life throughout our state. We know from prior research that people with disabilities are less likely</a:t>
            </a:r>
            <a:r>
              <a:rPr lang="en-US" b="0"/>
              <a:t> to </a:t>
            </a:r>
            <a:r>
              <a:rPr lang="en-US"/>
              <a:t>be civically engaged, and that youth who have opportunities for civic engagement in schools are more likely </a:t>
            </a:r>
            <a:r>
              <a:rPr lang="en-US" b="0"/>
              <a:t>to </a:t>
            </a:r>
            <a:r>
              <a:rPr lang="en-US"/>
              <a:t>engage in civic and political life as adults. In this context</a:t>
            </a:r>
            <a:r>
              <a:rPr lang="en-US" b="0"/>
              <a:t>, </a:t>
            </a:r>
            <a:r>
              <a:rPr lang="en-US"/>
              <a:t>there </a:t>
            </a:r>
            <a:r>
              <a:rPr lang="en-US" b="0"/>
              <a:t>are </a:t>
            </a:r>
            <a:r>
              <a:rPr lang="en-US"/>
              <a:t>concerning implications that arise when students </a:t>
            </a:r>
            <a:r>
              <a:rPr lang="en-US" b="0"/>
              <a:t>with </a:t>
            </a:r>
            <a:r>
              <a:rPr lang="en-US"/>
              <a:t>disabilities are often underrepresented in spaces that promote civic engagement (e.g. student government, civic-oriented school clubs). These findings, along with the data in the Civic Health Progress Meters, have served as the foundation for the project on inclusive school participatory budgeting and become even more critical as the pandemic </a:t>
            </a:r>
            <a:r>
              <a:rPr lang="en-US" b="0"/>
              <a:t>and </a:t>
            </a:r>
            <a:r>
              <a:rPr lang="en-US"/>
              <a:t>subsequent shift to distance-learning have created new challenges for students </a:t>
            </a:r>
            <a:r>
              <a:rPr lang="en-US" b="0"/>
              <a:t>with </a:t>
            </a:r>
            <a:r>
              <a:rPr lang="en-US"/>
              <a:t>disabilities and </a:t>
            </a:r>
            <a:r>
              <a:rPr lang="en-US" b="0"/>
              <a:t>the </a:t>
            </a:r>
            <a:r>
              <a:rPr lang="en-US"/>
              <a:t>broader student body in building and maintaining a sense </a:t>
            </a:r>
            <a:r>
              <a:rPr lang="en-US" b="0"/>
              <a:t>of </a:t>
            </a:r>
            <a:r>
              <a:rPr lang="en-US"/>
              <a:t>community</a:t>
            </a:r>
            <a:r>
              <a:rPr lang="en-US" b="0"/>
              <a:t>.</a:t>
            </a:r>
            <a:endParaRPr lang="en-US">
              <a:cs typeface="Calibri"/>
            </a:endParaRPr>
          </a:p>
          <a:p>
            <a:endParaRPr lang="en-US" b="0">
              <a:cs typeface="Calibri"/>
            </a:endParaRPr>
          </a:p>
        </p:txBody>
      </p:sp>
      <p:sp>
        <p:nvSpPr>
          <p:cNvPr id="4" name="Slide Number Placeholder 3"/>
          <p:cNvSpPr>
            <a:spLocks noGrp="1"/>
          </p:cNvSpPr>
          <p:nvPr>
            <p:ph type="sldNum" sz="quarter" idx="10"/>
          </p:nvPr>
        </p:nvSpPr>
        <p:spPr/>
        <p:txBody>
          <a:bodyPr/>
          <a:lstStyle/>
          <a:p>
            <a:fld id="{5C732A33-2CE8-40FA-A619-5C92C95F361D}" type="slidenum">
              <a:rPr lang="en-US" smtClean="0"/>
              <a:t>14</a:t>
            </a:fld>
            <a:endParaRPr lang="en-US"/>
          </a:p>
        </p:txBody>
      </p:sp>
    </p:spTree>
    <p:extLst>
      <p:ext uri="{BB962C8B-B14F-4D97-AF65-F5344CB8AC3E}">
        <p14:creationId xmlns:p14="http://schemas.microsoft.com/office/powerpoint/2010/main" val="107246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SPB process is inherently inclusive and is designed to reach students who aren’t typically tapped for leadership positions on campus. Despite this, CFA and PGI took note in our observations of the process in the first four years of implementation that participation varies greatly among the student body. This is what we refer to as the concentric circles of participation. In the inner most circle, we have the steering committee which typically engaged 20-30 students. These students design the process, propose ideas, organize activities, deliberate, research and select proposals, communicate with the rest of the student body, and vote on the final projects to be implemented. In the second or middle circle, we have a small group of students who may propose ideas for how to spend the funds, campaign for projects they like, and participate in the vote. And in the third and largest circle, we have the majority of the student body who is exposed to the process through the vote day.  </a:t>
            </a:r>
          </a:p>
          <a:p>
            <a:pPr algn="l" rtl="0" fontAlgn="base">
              <a:buFont typeface="Arial" panose="020B0604020202020204" pitchFamily="34" charset="0"/>
              <a:buNone/>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CFA and PGI began our journey to increase inclusivity in the process with the goal of bringing as many students from the third concentric circle into the two inner most groups with a specific focus on engaging students with disabilities on the steering committee and in every phase of the process. We piloted the inclusive model in the 2019-2020 academic year with Carson junior high in Mesa, Arizona. Carson Jr. High has 1,138 students, with a significant overrepresentation of minority students when compared with the demographics of the city and approximately 18% of Carson’s students are enrolled in Special Education programs. In the pilot, roughly 40% of the students on the steering committee had a documented disability and were able to engage the entire student body through idea collection, deliberation, and the school wide vote. We also produced a toolkit with five promising practices for inclusive engagement that I will share in just a bit.  </a:t>
            </a:r>
          </a:p>
          <a:p>
            <a:pPr algn="l" rtl="0" fontAlgn="base">
              <a:buFont typeface="Arial" panose="020B0604020202020204" pitchFamily="34" charset="0"/>
              <a:buNone/>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This year, we’re still working with Carson by trying out a classroom model where all students on the steering committee have a documented disability as well as testing out lessons learned from the pilot with Carson with two high schools in Sunnyside Unified in Tucson, Arizona. In total in year two, we are engaging about 12,000 students across the three campuses in inclusive SPB. We are also learning how to implement the inclusive model in a completely virtual setting.  </a:t>
            </a:r>
          </a:p>
          <a:p>
            <a:endParaRPr lang="en-US" b="0">
              <a:highlight>
                <a:srgbClr val="FFFF00"/>
              </a:highlight>
            </a:endParaRPr>
          </a:p>
        </p:txBody>
      </p:sp>
      <p:sp>
        <p:nvSpPr>
          <p:cNvPr id="4" name="Slide Number Placeholder 3"/>
          <p:cNvSpPr>
            <a:spLocks noGrp="1"/>
          </p:cNvSpPr>
          <p:nvPr>
            <p:ph type="sldNum" sz="quarter" idx="10"/>
          </p:nvPr>
        </p:nvSpPr>
        <p:spPr/>
        <p:txBody>
          <a:bodyPr/>
          <a:lstStyle/>
          <a:p>
            <a:fld id="{5C732A33-2CE8-40FA-A619-5C92C95F361D}" type="slidenum">
              <a:rPr lang="en-US" smtClean="0"/>
              <a:t>15</a:t>
            </a:fld>
            <a:endParaRPr lang="en-US"/>
          </a:p>
        </p:txBody>
      </p:sp>
    </p:spTree>
    <p:extLst>
      <p:ext uri="{BB962C8B-B14F-4D97-AF65-F5344CB8AC3E}">
        <p14:creationId xmlns:p14="http://schemas.microsoft.com/office/powerpoint/2010/main" val="303039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3050" lvl="3" indent="-171450">
              <a:buFont typeface="Symbol"/>
              <a:buChar char="•"/>
            </a:pPr>
            <a:r>
              <a:rPr lang="en-US"/>
              <a:t>As I mentioned, CFA and PGI produces a toolkit based on our experiences in year one with Carson that outline five promising practices for inclusive engagement. </a:t>
            </a:r>
          </a:p>
          <a:p>
            <a:pPr marL="1543050" lvl="3" indent="-171450">
              <a:buFont typeface="Symbol"/>
              <a:buChar char="•"/>
            </a:pPr>
            <a:endParaRPr lang="en-US"/>
          </a:p>
          <a:p>
            <a:pPr marL="1543050" lvl="3" indent="-171450">
              <a:buFont typeface="Symbol"/>
              <a:buChar char="•"/>
            </a:pPr>
            <a:r>
              <a:rPr lang="en-US"/>
              <a:t>The first promising practice, is to ensure campus representation in steering committee formation or in leadership groups. In Carson, the steering committee student demographics were representative of Carson junior highs overall demographics with special education and several race demographics overrepresented since these groups are often underrepresented in electoral engagement. The steering committee was formed through a combination of student selection and teacher referrals provided by the social studies and special education departments. On the school's morning announcements, the steering committee information meeting was announced for all interested students to attend. At the information meeting we had approximately 40 students in attendance with 32 students committing to the yearlong program - 13 of which were students with a documented disability. We found by ensuring demographic representation on the steering committee, ideas collected were more reflective and responsive to the entire student body’s needs which is exemplified by the final winning project – a school therapy dog. </a:t>
            </a:r>
            <a:endParaRPr lang="en-US">
              <a:cs typeface="Calibri"/>
            </a:endParaRPr>
          </a:p>
          <a:p>
            <a:pPr marL="1543050" lvl="3" indent="-171450">
              <a:buFont typeface="Symbol"/>
              <a:buChar char="•"/>
            </a:pPr>
            <a:endParaRPr lang="en-US"/>
          </a:p>
          <a:p>
            <a:pPr marL="1543050" lvl="3" indent="-171450">
              <a:buFont typeface="Symbol"/>
              <a:buChar char="•"/>
            </a:pPr>
            <a:r>
              <a:rPr lang="en-US"/>
              <a:t>The second promising practices to ensure inclusion of the broader student body to the SPB process by implementing opportunities for information sharing, deliberation, and dialogue through a core curriculum classroom.  In Carson Junior High, steering committee students presented to their peers to collect ideas, deliberate on the pros and cons of projects, discuss voting logistics, and support the creation of visual artifacts at the various touchpoints throughout the process during Social Studies since both 7th and 8th graders are required to take a social studies course.  </a:t>
            </a:r>
            <a:endParaRPr lang="en-US">
              <a:cs typeface="Calibri"/>
            </a:endParaRPr>
          </a:p>
          <a:p>
            <a:pPr marL="1543050" lvl="3" indent="-171450">
              <a:buFont typeface="Symbol"/>
              <a:buChar char="•"/>
            </a:pPr>
            <a:endParaRPr lang="en-US"/>
          </a:p>
          <a:p>
            <a:pPr marL="1543050" lvl="3" indent="-171450">
              <a:buFont typeface="Symbol"/>
              <a:buChar char="•"/>
            </a:pPr>
            <a:r>
              <a:rPr lang="en-US"/>
              <a:t>Promising Practice three aims to broaden participation through deliberation and collective decision-making. In addition to the classroom interventions, we also created spaces for students to discuss the process by tabling at lunchtime and implemented a school-wide primary vote so the broader student body could weigh in on which projects would move from idea collection to proposal development using rank-choice voting. </a:t>
            </a:r>
            <a:endParaRPr lang="en-US">
              <a:cs typeface="Calibri"/>
            </a:endParaRPr>
          </a:p>
          <a:p>
            <a:pPr marL="1543050" lvl="3" indent="-171450">
              <a:buFont typeface="Symbol"/>
              <a:buChar char="•"/>
            </a:pPr>
            <a:endParaRPr lang="en-US"/>
          </a:p>
          <a:p>
            <a:pPr marL="1543050" lvl="3" indent="-171450">
              <a:buFont typeface="Symbol"/>
              <a:buChar char="•"/>
            </a:pPr>
            <a:r>
              <a:rPr lang="en-US"/>
              <a:t>The fourth promising practice to is ensure communication mediums are inclusive to all learners. Throughout the process students created posters, videos, and presentations to communicate with their peers. During tabling at lunch, students were encourage to draw pictures to depict their opinions on the projects. Campaign and vote day materials were made more accessible by utilizing large fonts, illustrations, and pictures to depict each project.</a:t>
            </a:r>
            <a:endParaRPr lang="en-US">
              <a:cs typeface="Calibri"/>
            </a:endParaRPr>
          </a:p>
          <a:p>
            <a:pPr marL="1543050" lvl="3" indent="-171450">
              <a:buFont typeface="Symbol"/>
              <a:buChar char="•"/>
            </a:pPr>
            <a:endParaRPr lang="en-US"/>
          </a:p>
          <a:p>
            <a:pPr marL="1543050" lvl="3" indent="-171450">
              <a:buFont typeface="Symbol"/>
              <a:buChar char="•"/>
            </a:pPr>
            <a:r>
              <a:rPr lang="en-US"/>
              <a:t>Lastly, we aimed to increase inclusivity in the process by engaging the entire school community. During the vote, teachers and staff were invited to cast a ballot for their top project alongside students. We also hosted a community vote for parents, siblings, and alumni to participate in the PB election.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C732A33-2CE8-40FA-A619-5C92C95F361D}" type="slidenum">
              <a:rPr lang="en-US" smtClean="0"/>
              <a:t>16</a:t>
            </a:fld>
            <a:endParaRPr lang="en-US"/>
          </a:p>
        </p:txBody>
      </p:sp>
    </p:spTree>
    <p:extLst>
      <p:ext uri="{BB962C8B-B14F-4D97-AF65-F5344CB8AC3E}">
        <p14:creationId xmlns:p14="http://schemas.microsoft.com/office/powerpoint/2010/main" val="7615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Our goal is that these promising practices reach beyond school participatory budgeting and can be adapted and applied in a variety of civic engagement and civic education settings to increase inclusivity of students with disabilities. With that, we want to know from you which of these promising practices is most relevant or practical to apply to your own work? </a:t>
            </a:r>
          </a:p>
        </p:txBody>
      </p:sp>
      <p:sp>
        <p:nvSpPr>
          <p:cNvPr id="4" name="Slide Number Placeholder 3"/>
          <p:cNvSpPr>
            <a:spLocks noGrp="1"/>
          </p:cNvSpPr>
          <p:nvPr>
            <p:ph type="sldNum" sz="quarter" idx="5"/>
          </p:nvPr>
        </p:nvSpPr>
        <p:spPr/>
        <p:txBody>
          <a:bodyPr/>
          <a:lstStyle/>
          <a:p>
            <a:fld id="{5C732A33-2CE8-40FA-A619-5C92C95F361D}" type="slidenum">
              <a:rPr lang="en-US" smtClean="0"/>
              <a:t>17</a:t>
            </a:fld>
            <a:endParaRPr lang="en-US"/>
          </a:p>
        </p:txBody>
      </p:sp>
      <p:sp>
        <p:nvSpPr>
          <p:cNvPr id="5" name="TextBox 4">
            <a:extLst>
              <a:ext uri="{FF2B5EF4-FFF2-40B4-BE49-F238E27FC236}">
                <a16:creationId xmlns:a16="http://schemas.microsoft.com/office/drawing/2014/main" xmlns="" id="{274CAF33-3EE5-43FE-A72D-055047099568}"/>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5963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taken a youth participatory action research (YPAR) approach were students work alongside researchers to evaluate the impact of the model. Through the YPAR methodology, we’ve implemented a mixed-methods approach to data collection which includes surveys, interviews and focus groups, and photovoice which has participants take photographs to illustrate the problem or question and is supplemented by interview data or simple sentences. These instruments are intended to evaluate student growth and learning related the four categories of civic indicators, Knowledge, Attitudes, Skills or Practices (KASP)</a:t>
            </a:r>
          </a:p>
        </p:txBody>
      </p:sp>
      <p:sp>
        <p:nvSpPr>
          <p:cNvPr id="4" name="Slide Number Placeholder 3"/>
          <p:cNvSpPr>
            <a:spLocks noGrp="1"/>
          </p:cNvSpPr>
          <p:nvPr>
            <p:ph type="sldNum" sz="quarter" idx="5"/>
          </p:nvPr>
        </p:nvSpPr>
        <p:spPr/>
        <p:txBody>
          <a:bodyPr/>
          <a:lstStyle/>
          <a:p>
            <a:fld id="{5C732A33-2CE8-40FA-A619-5C92C95F361D}" type="slidenum">
              <a:rPr lang="en-US" smtClean="0"/>
              <a:t>18</a:t>
            </a:fld>
            <a:endParaRPr lang="en-US"/>
          </a:p>
        </p:txBody>
      </p:sp>
    </p:spTree>
    <p:extLst>
      <p:ext uri="{BB962C8B-B14F-4D97-AF65-F5344CB8AC3E}">
        <p14:creationId xmlns:p14="http://schemas.microsoft.com/office/powerpoint/2010/main" val="308356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our research, we found that students make significant improvements in the civic knowledge, attitudes, skills and practices (KASP). The increased self-advocacy, trust, communication and solidarity throughout the school communities. The process created a more inclusive and connected school environment and provided a place for students who wouldn’t normally have the opportunity to work together, build relationships, and share leadership and decision-making roles. </a:t>
            </a:r>
          </a:p>
        </p:txBody>
      </p:sp>
      <p:sp>
        <p:nvSpPr>
          <p:cNvPr id="4" name="Slide Number Placeholder 3"/>
          <p:cNvSpPr>
            <a:spLocks noGrp="1"/>
          </p:cNvSpPr>
          <p:nvPr>
            <p:ph type="sldNum" sz="quarter" idx="5"/>
          </p:nvPr>
        </p:nvSpPr>
        <p:spPr/>
        <p:txBody>
          <a:bodyPr/>
          <a:lstStyle/>
          <a:p>
            <a:fld id="{5C732A33-2CE8-40FA-A619-5C92C95F361D}" type="slidenum">
              <a:rPr lang="en-US" smtClean="0"/>
              <a:t>19</a:t>
            </a:fld>
            <a:endParaRPr lang="en-US"/>
          </a:p>
        </p:txBody>
      </p:sp>
    </p:spTree>
    <p:extLst>
      <p:ext uri="{BB962C8B-B14F-4D97-AF65-F5344CB8AC3E}">
        <p14:creationId xmlns:p14="http://schemas.microsoft.com/office/powerpoint/2010/main" val="62258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r>
              <a:rPr lang="en-US"/>
              <a:t>The Center for the Future of Arizona is a nonprofit, nonpartisan organization that brings Arizonans together to create a stronger and brighter future for our state. We listen to Arizonans to learn what matters most to them, share trusted data about how Arizona is doing, bring critical issues to public attention, and work with communities and leaders to solve public problems.</a:t>
            </a:r>
          </a:p>
          <a:p>
            <a:endParaRPr lang="en-US"/>
          </a:p>
          <a:p>
            <a:r>
              <a:rPr lang="en-US"/>
              <a:t>Optional additional information for more detail: We work across the full spectrum of important issue areas and have deep and ongoing work in education, workforce and civic health, recognizing how central these are to a bright and prosperous future for our state.</a:t>
            </a:r>
          </a:p>
        </p:txBody>
      </p:sp>
      <p:sp>
        <p:nvSpPr>
          <p:cNvPr id="4" name="Slide Number Placeholder 3"/>
          <p:cNvSpPr>
            <a:spLocks noGrp="1"/>
          </p:cNvSpPr>
          <p:nvPr>
            <p:ph type="sldNum" sz="quarter" idx="10"/>
          </p:nvPr>
        </p:nvSpPr>
        <p:spPr/>
        <p:txBody>
          <a:bodyPr/>
          <a:lstStyle/>
          <a:p>
            <a:fld id="{5C732A33-2CE8-40FA-A619-5C92C95F361D}" type="slidenum">
              <a:rPr lang="en-US" smtClean="0"/>
              <a:t>2</a:t>
            </a:fld>
            <a:endParaRPr lang="en-US"/>
          </a:p>
        </p:txBody>
      </p:sp>
    </p:spTree>
    <p:extLst>
      <p:ext uri="{BB962C8B-B14F-4D97-AF65-F5344CB8AC3E}">
        <p14:creationId xmlns:p14="http://schemas.microsoft.com/office/powerpoint/2010/main" val="247502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To wrap up, I want to leave us with a few quotes from Carson students and teachers engaged in the process:</a:t>
            </a:r>
          </a:p>
        </p:txBody>
      </p:sp>
      <p:sp>
        <p:nvSpPr>
          <p:cNvPr id="316" name="Google Shape;31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39713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resources on how to bring SPB to your community or increase inclusivity in civic engagement, our toolkit is available for download for free on our website. We are also launching a professional development workshop for educators this summer with a deep dive on inclusive SPB! If you are interested in attending the workshop, please contact me or drop your information in the chat and I will be sure to follow up with you.</a:t>
            </a:r>
          </a:p>
        </p:txBody>
      </p:sp>
      <p:sp>
        <p:nvSpPr>
          <p:cNvPr id="4" name="Slide Number Placeholder 3"/>
          <p:cNvSpPr>
            <a:spLocks noGrp="1"/>
          </p:cNvSpPr>
          <p:nvPr>
            <p:ph type="sldNum" sz="quarter" idx="5"/>
          </p:nvPr>
        </p:nvSpPr>
        <p:spPr/>
        <p:txBody>
          <a:bodyPr/>
          <a:lstStyle/>
          <a:p>
            <a:fld id="{5C732A33-2CE8-40FA-A619-5C92C95F361D}" type="slidenum">
              <a:rPr lang="en-US" smtClean="0"/>
              <a:t>21</a:t>
            </a:fld>
            <a:endParaRPr lang="en-US"/>
          </a:p>
        </p:txBody>
      </p:sp>
    </p:spTree>
    <p:extLst>
      <p:ext uri="{BB962C8B-B14F-4D97-AF65-F5344CB8AC3E}">
        <p14:creationId xmlns:p14="http://schemas.microsoft.com/office/powerpoint/2010/main" val="248196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2400" y="1165225"/>
            <a:ext cx="4198938" cy="31496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732A33-2CE8-40FA-A619-5C92C95F361D}" type="slidenum">
              <a:rPr lang="en-US" smtClean="0"/>
              <a:t>22</a:t>
            </a:fld>
            <a:endParaRPr lang="en-US"/>
          </a:p>
        </p:txBody>
      </p:sp>
    </p:spTree>
    <p:extLst>
      <p:ext uri="{BB962C8B-B14F-4D97-AF65-F5344CB8AC3E}">
        <p14:creationId xmlns:p14="http://schemas.microsoft.com/office/powerpoint/2010/main" val="170562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Describing The Arizona We Want</a:t>
            </a:r>
          </a:p>
        </p:txBody>
      </p:sp>
      <p:sp>
        <p:nvSpPr>
          <p:cNvPr id="4" name="Slide Number Placeholder 3"/>
          <p:cNvSpPr>
            <a:spLocks noGrp="1"/>
          </p:cNvSpPr>
          <p:nvPr>
            <p:ph type="sldNum" sz="quarter" idx="5"/>
          </p:nvPr>
        </p:nvSpPr>
        <p:spPr/>
        <p:txBody>
          <a:bodyPr/>
          <a:lstStyle/>
          <a:p>
            <a:fld id="{5C732A33-2CE8-40FA-A619-5C92C95F361D}" type="slidenum">
              <a:rPr lang="en-US" smtClean="0"/>
              <a:t>3</a:t>
            </a:fld>
            <a:endParaRPr lang="en-US"/>
          </a:p>
        </p:txBody>
      </p:sp>
    </p:spTree>
    <p:extLst>
      <p:ext uri="{BB962C8B-B14F-4D97-AF65-F5344CB8AC3E}">
        <p14:creationId xmlns:p14="http://schemas.microsoft.com/office/powerpoint/2010/main" val="2073369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endParaRPr lang="en-US" sz="2000"/>
          </a:p>
        </p:txBody>
      </p:sp>
      <p:sp>
        <p:nvSpPr>
          <p:cNvPr id="4" name="Slide Number Placeholder 3"/>
          <p:cNvSpPr>
            <a:spLocks noGrp="1"/>
          </p:cNvSpPr>
          <p:nvPr>
            <p:ph type="sldNum" sz="quarter" idx="10"/>
          </p:nvPr>
        </p:nvSpPr>
        <p:spPr/>
        <p:txBody>
          <a:bodyPr/>
          <a:lstStyle/>
          <a:p>
            <a:fld id="{5C732A33-2CE8-40FA-A619-5C92C95F361D}" type="slidenum">
              <a:rPr lang="en-US" smtClean="0"/>
              <a:t>4</a:t>
            </a:fld>
            <a:endParaRPr lang="en-US"/>
          </a:p>
        </p:txBody>
      </p:sp>
    </p:spTree>
    <p:extLst>
      <p:ext uri="{BB962C8B-B14F-4D97-AF65-F5344CB8AC3E}">
        <p14:creationId xmlns:p14="http://schemas.microsoft.com/office/powerpoint/2010/main" val="292048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endParaRPr lang="en-US" sz="2000"/>
          </a:p>
        </p:txBody>
      </p:sp>
      <p:sp>
        <p:nvSpPr>
          <p:cNvPr id="4" name="Slide Number Placeholder 3"/>
          <p:cNvSpPr>
            <a:spLocks noGrp="1"/>
          </p:cNvSpPr>
          <p:nvPr>
            <p:ph type="sldNum" sz="quarter" idx="10"/>
          </p:nvPr>
        </p:nvSpPr>
        <p:spPr/>
        <p:txBody>
          <a:bodyPr/>
          <a:lstStyle/>
          <a:p>
            <a:fld id="{5C732A33-2CE8-40FA-A619-5C92C95F361D}" type="slidenum">
              <a:rPr lang="en-US" smtClean="0"/>
              <a:t>5</a:t>
            </a:fld>
            <a:endParaRPr lang="en-US"/>
          </a:p>
        </p:txBody>
      </p:sp>
    </p:spTree>
    <p:extLst>
      <p:ext uri="{BB962C8B-B14F-4D97-AF65-F5344CB8AC3E}">
        <p14:creationId xmlns:p14="http://schemas.microsoft.com/office/powerpoint/2010/main" val="400611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In one word, what is your top issue of concern facing civic life in Arizona?
https://www.polleverywhere.com/free_text_polls/OeU6tFMe2O68GoKrO9Km4</a:t>
            </a:r>
          </a:p>
        </p:txBody>
      </p:sp>
      <p:sp>
        <p:nvSpPr>
          <p:cNvPr id="4" name="Slide Number Placeholder 3"/>
          <p:cNvSpPr>
            <a:spLocks noGrp="1"/>
          </p:cNvSpPr>
          <p:nvPr>
            <p:ph type="sldNum" sz="quarter" idx="5"/>
          </p:nvPr>
        </p:nvSpPr>
        <p:spPr/>
        <p:txBody>
          <a:bodyPr/>
          <a:lstStyle/>
          <a:p>
            <a:fld id="{5C732A33-2CE8-40FA-A619-5C92C95F361D}" type="slidenum">
              <a:rPr lang="en-US" smtClean="0"/>
              <a:t>6</a:t>
            </a:fld>
            <a:endParaRPr lang="en-US"/>
          </a:p>
        </p:txBody>
      </p:sp>
      <p:sp>
        <p:nvSpPr>
          <p:cNvPr id="5" name="TextBox 4">
            <a:extLst>
              <a:ext uri="{FF2B5EF4-FFF2-40B4-BE49-F238E27FC236}">
                <a16:creationId xmlns:a16="http://schemas.microsoft.com/office/drawing/2014/main" xmlns="" id="{B606F636-094D-44A2-AA38-6777E7363C3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6258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endParaRPr lang="en-US" sz="2000"/>
          </a:p>
        </p:txBody>
      </p:sp>
      <p:sp>
        <p:nvSpPr>
          <p:cNvPr id="4" name="Slide Number Placeholder 3"/>
          <p:cNvSpPr>
            <a:spLocks noGrp="1"/>
          </p:cNvSpPr>
          <p:nvPr>
            <p:ph type="sldNum" sz="quarter" idx="10"/>
          </p:nvPr>
        </p:nvSpPr>
        <p:spPr/>
        <p:txBody>
          <a:bodyPr/>
          <a:lstStyle/>
          <a:p>
            <a:fld id="{5C732A33-2CE8-40FA-A619-5C92C95F361D}" type="slidenum">
              <a:rPr lang="en-US" smtClean="0"/>
              <a:t>7</a:t>
            </a:fld>
            <a:endParaRPr lang="en-US"/>
          </a:p>
        </p:txBody>
      </p:sp>
    </p:spTree>
    <p:extLst>
      <p:ext uri="{BB962C8B-B14F-4D97-AF65-F5344CB8AC3E}">
        <p14:creationId xmlns:p14="http://schemas.microsoft.com/office/powerpoint/2010/main" val="328718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76338"/>
            <a:ext cx="4243388" cy="3181350"/>
          </a:xfrm>
        </p:spPr>
      </p:sp>
      <p:sp>
        <p:nvSpPr>
          <p:cNvPr id="3" name="Notes Placeholder 2"/>
          <p:cNvSpPr>
            <a:spLocks noGrp="1"/>
          </p:cNvSpPr>
          <p:nvPr>
            <p:ph type="body" idx="1"/>
          </p:nvPr>
        </p:nvSpPr>
        <p:spPr/>
        <p:txBody>
          <a:bodyPr/>
          <a:lstStyle/>
          <a:p>
            <a:pPr marL="175416" indent="-175416">
              <a:buFont typeface="Arial" panose="020B0604020202020204" pitchFamily="34" charset="0"/>
              <a:buChar char="•"/>
            </a:pPr>
            <a:endParaRPr lang="en-US" sz="2000"/>
          </a:p>
        </p:txBody>
      </p:sp>
      <p:sp>
        <p:nvSpPr>
          <p:cNvPr id="4" name="Slide Number Placeholder 3"/>
          <p:cNvSpPr>
            <a:spLocks noGrp="1"/>
          </p:cNvSpPr>
          <p:nvPr>
            <p:ph type="sldNum" sz="quarter" idx="10"/>
          </p:nvPr>
        </p:nvSpPr>
        <p:spPr/>
        <p:txBody>
          <a:bodyPr/>
          <a:lstStyle/>
          <a:p>
            <a:fld id="{5C732A33-2CE8-40FA-A619-5C92C95F361D}" type="slidenum">
              <a:rPr lang="en-US" smtClean="0"/>
              <a:t>8</a:t>
            </a:fld>
            <a:endParaRPr lang="en-US"/>
          </a:p>
        </p:txBody>
      </p:sp>
    </p:spTree>
    <p:extLst>
      <p:ext uri="{BB962C8B-B14F-4D97-AF65-F5344CB8AC3E}">
        <p14:creationId xmlns:p14="http://schemas.microsoft.com/office/powerpoint/2010/main" val="82312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0" y="1979613"/>
            <a:ext cx="7129463" cy="5346700"/>
          </a:xfrm>
        </p:spPr>
      </p:sp>
      <p:sp>
        <p:nvSpPr>
          <p:cNvPr id="3" name="Notes Placeholder 2"/>
          <p:cNvSpPr>
            <a:spLocks noGrp="1"/>
          </p:cNvSpPr>
          <p:nvPr>
            <p:ph type="body" idx="1"/>
          </p:nvPr>
        </p:nvSpPr>
        <p:spPr/>
        <p:txBody>
          <a:bodyPr/>
          <a:lstStyle/>
          <a:p>
            <a:pPr marL="321156" indent="-321156">
              <a:buFont typeface="Arial" panose="020B0604020202020204" pitchFamily="34" charset="0"/>
              <a:buChar char="•"/>
            </a:pPr>
            <a:r>
              <a:rPr lang="en-US"/>
              <a:t>Arizonans</a:t>
            </a:r>
            <a:r>
              <a:rPr lang="en-US" baseline="0"/>
              <a:t>, like residents of many other states, had a surprisingly high turnout for the 2018 midterm election. We saw record breaking turnout in 2020 with 80% of registered voters participating in the Presidential election.</a:t>
            </a:r>
          </a:p>
          <a:p>
            <a:pPr marL="321156" indent="-321156">
              <a:buFont typeface="Arial" panose="020B0604020202020204" pitchFamily="34" charset="0"/>
              <a:buChar char="•"/>
            </a:pPr>
            <a:r>
              <a:rPr lang="en-US" baseline="0"/>
              <a:t>In 2016, Arizonans who did not vote in the most recent election were asked why. Almost 20% of them said they were not interested, that their vote wouldn’t make a difference. This was higher than the national average of 15%. In 2018, this trend had started to shift for Arizona.</a:t>
            </a:r>
            <a:endParaRPr lang="en-US"/>
          </a:p>
        </p:txBody>
      </p:sp>
      <p:sp>
        <p:nvSpPr>
          <p:cNvPr id="4" name="Slide Number Placeholder 3"/>
          <p:cNvSpPr>
            <a:spLocks noGrp="1"/>
          </p:cNvSpPr>
          <p:nvPr>
            <p:ph type="sldNum" sz="quarter" idx="10"/>
          </p:nvPr>
        </p:nvSpPr>
        <p:spPr/>
        <p:txBody>
          <a:bodyPr/>
          <a:lstStyle/>
          <a:p>
            <a:fld id="{5C732A33-2CE8-40FA-A619-5C92C95F361D}" type="slidenum">
              <a:rPr lang="en-US" smtClean="0"/>
              <a:t>9</a:t>
            </a:fld>
            <a:endParaRPr lang="en-US"/>
          </a:p>
        </p:txBody>
      </p:sp>
    </p:spTree>
    <p:extLst>
      <p:ext uri="{BB962C8B-B14F-4D97-AF65-F5344CB8AC3E}">
        <p14:creationId xmlns:p14="http://schemas.microsoft.com/office/powerpoint/2010/main" val="399310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F7649A2-F732-412A-841B-6A2603119AA9}"/>
              </a:ext>
            </a:extLst>
          </p:cNvPr>
          <p:cNvSpPr/>
          <p:nvPr userDrawn="1"/>
        </p:nvSpPr>
        <p:spPr>
          <a:xfrm>
            <a:off x="0" y="0"/>
            <a:ext cx="9144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xmlns="" id="{3755E37F-F6AC-41D4-B7EF-B3B91D5C574C}"/>
              </a:ext>
            </a:extLst>
          </p:cNvPr>
          <p:cNvSpPr/>
          <p:nvPr userDrawn="1"/>
        </p:nvSpPr>
        <p:spPr>
          <a:xfrm>
            <a:off x="0" y="6021561"/>
            <a:ext cx="9144000" cy="638636"/>
          </a:xfrm>
          <a:prstGeom prst="rect">
            <a:avLst/>
          </a:prstGeom>
        </p:spPr>
        <p:txBody>
          <a:bodyPr wrap="square">
            <a:spAutoFit/>
          </a:bodyPr>
          <a:lstStyle/>
          <a:p>
            <a:pPr algn="ctr">
              <a:spcBef>
                <a:spcPts val="900"/>
              </a:spcBef>
            </a:pPr>
            <a:r>
              <a:rPr lang="en-US" sz="1400" b="1">
                <a:solidFill>
                  <a:srgbClr val="FCB448"/>
                </a:solidFill>
                <a:latin typeface="Open Sans" pitchFamily="34" charset="0"/>
                <a:ea typeface="Open Sans" pitchFamily="34" charset="0"/>
                <a:cs typeface="Open Sans" pitchFamily="34" charset="0"/>
              </a:rPr>
              <a:t>arizonafuture.org</a:t>
            </a:r>
          </a:p>
          <a:p>
            <a:pPr algn="ctr">
              <a:spcBef>
                <a:spcPts val="900"/>
              </a:spcBef>
            </a:pPr>
            <a:r>
              <a:rPr lang="en-US" sz="1400">
                <a:solidFill>
                  <a:srgbClr val="FCB448"/>
                </a:solidFill>
                <a:latin typeface="Open Sans" pitchFamily="34" charset="0"/>
                <a:ea typeface="Open Sans" pitchFamily="34" charset="0"/>
                <a:cs typeface="Open Sans" pitchFamily="34" charset="0"/>
              </a:rPr>
              <a:t>#arizonafuture</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#TheArizonaWeWant</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#azprogressmeters</a:t>
            </a:r>
          </a:p>
        </p:txBody>
      </p:sp>
      <p:pic>
        <p:nvPicPr>
          <p:cNvPr id="8" name="Picture 7" descr="A picture containing text&#10;&#10;Description automatically generated">
            <a:extLst>
              <a:ext uri="{FF2B5EF4-FFF2-40B4-BE49-F238E27FC236}">
                <a16:creationId xmlns:a16="http://schemas.microsoft.com/office/drawing/2014/main" xmlns="" id="{0D873C77-D873-4A48-A826-72FBC52F5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9334" y="4711065"/>
            <a:ext cx="2617829" cy="1138773"/>
          </a:xfrm>
          <a:prstGeom prst="rect">
            <a:avLst/>
          </a:prstGeom>
        </p:spPr>
      </p:pic>
      <p:pic>
        <p:nvPicPr>
          <p:cNvPr id="10" name="Picture 9" descr="Background pattern&#10;&#10;Description automatically generated">
            <a:extLst>
              <a:ext uri="{FF2B5EF4-FFF2-40B4-BE49-F238E27FC236}">
                <a16:creationId xmlns:a16="http://schemas.microsoft.com/office/drawing/2014/main" xmlns="" id="{B1A0E541-6C63-4425-A170-C621B18631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40807" b="41528"/>
          <a:stretch/>
        </p:blipFill>
        <p:spPr>
          <a:xfrm>
            <a:off x="5832753" y="2625082"/>
            <a:ext cx="3311248" cy="4232918"/>
          </a:xfrm>
          <a:prstGeom prst="rect">
            <a:avLst/>
          </a:prstGeom>
        </p:spPr>
      </p:pic>
      <p:pic>
        <p:nvPicPr>
          <p:cNvPr id="12" name="Picture 11" descr="Icon&#10;&#10;Description automatically generated">
            <a:extLst>
              <a:ext uri="{FF2B5EF4-FFF2-40B4-BE49-F238E27FC236}">
                <a16:creationId xmlns:a16="http://schemas.microsoft.com/office/drawing/2014/main" xmlns="" id="{B43934AE-88FA-4363-A695-22071A84889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5038"/>
          <a:stretch/>
        </p:blipFill>
        <p:spPr>
          <a:xfrm>
            <a:off x="-6322" y="4861384"/>
            <a:ext cx="1816773" cy="1996785"/>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E9705F5D-B5E0-494B-913F-71C2710C8C1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9672" r="11594" b="39839"/>
          <a:stretch/>
        </p:blipFill>
        <p:spPr>
          <a:xfrm>
            <a:off x="7512899" y="0"/>
            <a:ext cx="1631101" cy="96636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xmlns="" id="{91A0C663-F190-44C9-A823-1B13DFAD1DB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063"/>
          <a:stretch/>
        </p:blipFill>
        <p:spPr>
          <a:xfrm>
            <a:off x="-198879" y="0"/>
            <a:ext cx="1816773" cy="2185046"/>
          </a:xfrm>
          <a:prstGeom prst="rect">
            <a:avLst/>
          </a:prstGeom>
        </p:spPr>
      </p:pic>
    </p:spTree>
    <p:extLst>
      <p:ext uri="{BB962C8B-B14F-4D97-AF65-F5344CB8AC3E}">
        <p14:creationId xmlns:p14="http://schemas.microsoft.com/office/powerpoint/2010/main" val="288284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F7649A2-F732-412A-841B-6A2603119AA9}"/>
              </a:ext>
            </a:extLst>
          </p:cNvPr>
          <p:cNvSpPr/>
          <p:nvPr userDrawn="1"/>
        </p:nvSpPr>
        <p:spPr>
          <a:xfrm>
            <a:off x="0" y="0"/>
            <a:ext cx="9144000" cy="1159497"/>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A close up of a logo&#10;&#10;Description automatically generated">
            <a:extLst>
              <a:ext uri="{FF2B5EF4-FFF2-40B4-BE49-F238E27FC236}">
                <a16:creationId xmlns:a16="http://schemas.microsoft.com/office/drawing/2014/main" xmlns="" id="{983A4C14-55D3-405A-AD16-9AFCD7E981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5626" r="29704" b="39839"/>
          <a:stretch/>
        </p:blipFill>
        <p:spPr>
          <a:xfrm>
            <a:off x="7847041" y="-85996"/>
            <a:ext cx="1296960" cy="1062929"/>
          </a:xfrm>
          <a:prstGeom prst="rect">
            <a:avLst/>
          </a:prstGeom>
        </p:spPr>
      </p:pic>
      <p:sp>
        <p:nvSpPr>
          <p:cNvPr id="8" name="Title Placeholder 1">
            <a:extLst>
              <a:ext uri="{FF2B5EF4-FFF2-40B4-BE49-F238E27FC236}">
                <a16:creationId xmlns:a16="http://schemas.microsoft.com/office/drawing/2014/main" xmlns="" id="{33504000-2806-4AA9-9FF1-17CB8B6ABAA1}"/>
              </a:ext>
            </a:extLst>
          </p:cNvPr>
          <p:cNvSpPr>
            <a:spLocks noGrp="1"/>
          </p:cNvSpPr>
          <p:nvPr>
            <p:ph type="title"/>
          </p:nvPr>
        </p:nvSpPr>
        <p:spPr>
          <a:xfrm>
            <a:off x="524956" y="182562"/>
            <a:ext cx="7886700" cy="794371"/>
          </a:xfrm>
          <a:prstGeom prst="rect">
            <a:avLst/>
          </a:prstGeom>
        </p:spPr>
        <p:txBody>
          <a:bodyPr vert="horz" lIns="91440" tIns="45720" rIns="91440" bIns="45720" rtlCol="0" anchor="ctr">
            <a:normAutofit/>
          </a:bodyPr>
          <a:lstStyle>
            <a:lvl1pPr>
              <a:defRPr sz="3600" b="1">
                <a:solidFill>
                  <a:srgbClr val="FCB448"/>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4" name="Picture 3" descr="Text&#10;&#10;Description automatically generated">
            <a:extLst>
              <a:ext uri="{FF2B5EF4-FFF2-40B4-BE49-F238E27FC236}">
                <a16:creationId xmlns:a16="http://schemas.microsoft.com/office/drawing/2014/main" xmlns="" id="{9CD3B32C-3103-4BC2-96E0-7449477675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403" y="6054398"/>
            <a:ext cx="1995055" cy="867862"/>
          </a:xfrm>
          <a:prstGeom prst="rect">
            <a:avLst/>
          </a:prstGeom>
        </p:spPr>
      </p:pic>
    </p:spTree>
    <p:extLst>
      <p:ext uri="{BB962C8B-B14F-4D97-AF65-F5344CB8AC3E}">
        <p14:creationId xmlns:p14="http://schemas.microsoft.com/office/powerpoint/2010/main" val="143003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F7649A2-F732-412A-841B-6A2603119AA9}"/>
              </a:ext>
            </a:extLst>
          </p:cNvPr>
          <p:cNvSpPr/>
          <p:nvPr userDrawn="1"/>
        </p:nvSpPr>
        <p:spPr>
          <a:xfrm>
            <a:off x="0" y="0"/>
            <a:ext cx="9144000" cy="1159497"/>
          </a:xfrm>
          <a:prstGeom prst="rect">
            <a:avLst/>
          </a:prstGeom>
          <a:solidFill>
            <a:srgbClr val="FCB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Placeholder 1">
            <a:extLst>
              <a:ext uri="{FF2B5EF4-FFF2-40B4-BE49-F238E27FC236}">
                <a16:creationId xmlns:a16="http://schemas.microsoft.com/office/drawing/2014/main" xmlns="" id="{3C93CBAC-FB19-470C-B9F8-DEA09CF213E7}"/>
              </a:ext>
            </a:extLst>
          </p:cNvPr>
          <p:cNvSpPr>
            <a:spLocks noGrp="1"/>
          </p:cNvSpPr>
          <p:nvPr>
            <p:ph type="title"/>
          </p:nvPr>
        </p:nvSpPr>
        <p:spPr>
          <a:xfrm>
            <a:off x="524956" y="182562"/>
            <a:ext cx="7886700" cy="794371"/>
          </a:xfrm>
          <a:prstGeom prst="rect">
            <a:avLst/>
          </a:prstGeom>
        </p:spPr>
        <p:txBody>
          <a:bodyPr vert="horz" lIns="91440" tIns="45720" rIns="91440" bIns="45720" rtlCol="0" anchor="ctr">
            <a:normAutofit/>
          </a:bodyPr>
          <a:lstStyle>
            <a:lvl1pPr>
              <a:defRPr sz="3600" b="1">
                <a:solidFill>
                  <a:srgbClr val="222E69"/>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4" name="Picture 3" descr="Icon&#10;&#10;Description automatically generated">
            <a:extLst>
              <a:ext uri="{FF2B5EF4-FFF2-40B4-BE49-F238E27FC236}">
                <a16:creationId xmlns:a16="http://schemas.microsoft.com/office/drawing/2014/main" xmlns="" id="{FEA93FD6-3DC6-482C-94C2-E7892C5A88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038"/>
          <a:stretch/>
        </p:blipFill>
        <p:spPr>
          <a:xfrm flipH="1">
            <a:off x="7604340" y="-159130"/>
            <a:ext cx="1332272" cy="1318627"/>
          </a:xfrm>
          <a:prstGeom prst="rect">
            <a:avLst/>
          </a:prstGeom>
        </p:spPr>
      </p:pic>
      <p:pic>
        <p:nvPicPr>
          <p:cNvPr id="2" name="Picture 1" descr="Text&#10;&#10;Description automatically generated">
            <a:extLst>
              <a:ext uri="{FF2B5EF4-FFF2-40B4-BE49-F238E27FC236}">
                <a16:creationId xmlns:a16="http://schemas.microsoft.com/office/drawing/2014/main" xmlns="" id="{643D6107-D54F-401B-98F8-3D7FAF447A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403" y="6054398"/>
            <a:ext cx="1995055" cy="867862"/>
          </a:xfrm>
          <a:prstGeom prst="rect">
            <a:avLst/>
          </a:prstGeom>
        </p:spPr>
      </p:pic>
    </p:spTree>
    <p:extLst>
      <p:ext uri="{BB962C8B-B14F-4D97-AF65-F5344CB8AC3E}">
        <p14:creationId xmlns:p14="http://schemas.microsoft.com/office/powerpoint/2010/main" val="401332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F7649A2-F732-412A-841B-6A2603119AA9}"/>
              </a:ext>
            </a:extLst>
          </p:cNvPr>
          <p:cNvSpPr/>
          <p:nvPr userDrawn="1"/>
        </p:nvSpPr>
        <p:spPr>
          <a:xfrm>
            <a:off x="0" y="0"/>
            <a:ext cx="9144000" cy="6858000"/>
          </a:xfrm>
          <a:prstGeom prst="rect">
            <a:avLst/>
          </a:prstGeom>
          <a:solidFill>
            <a:srgbClr val="FCB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5525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xmlns="" id="{D5222CE8-5239-49BC-A7C6-0E4A6A10A2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3" y="6054398"/>
            <a:ext cx="1995055" cy="867862"/>
          </a:xfrm>
          <a:prstGeom prst="rect">
            <a:avLst/>
          </a:prstGeom>
        </p:spPr>
      </p:pic>
    </p:spTree>
    <p:extLst>
      <p:ext uri="{BB962C8B-B14F-4D97-AF65-F5344CB8AC3E}">
        <p14:creationId xmlns:p14="http://schemas.microsoft.com/office/powerpoint/2010/main" val="418397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5B04F-870F-448D-A259-A37AADB09A30}" type="datetimeFigureOut">
              <a:rPr lang="en-US" smtClean="0"/>
              <a:t>4/14/2021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383A55-0F17-4A90-989B-A1601DEB43F7}" type="slidenum">
              <a:rPr lang="en-US" smtClean="0"/>
              <a:t>‹#›</a:t>
            </a:fld>
            <a:endParaRPr lang="en-US"/>
          </a:p>
        </p:txBody>
      </p:sp>
      <p:sp>
        <p:nvSpPr>
          <p:cNvPr id="6" name="Rectangle 5">
            <a:extLst>
              <a:ext uri="{FF2B5EF4-FFF2-40B4-BE49-F238E27FC236}">
                <a16:creationId xmlns:a16="http://schemas.microsoft.com/office/drawing/2014/main" xmlns="" id="{5E23775D-EC5F-4074-9249-83254ABA1A83}"/>
              </a:ext>
            </a:extLst>
          </p:cNvPr>
          <p:cNvSpPr/>
          <p:nvPr userDrawn="1"/>
        </p:nvSpPr>
        <p:spPr>
          <a:xfrm>
            <a:off x="0" y="0"/>
            <a:ext cx="9144000" cy="6858000"/>
          </a:xfrm>
          <a:prstGeom prst="rect">
            <a:avLst/>
          </a:prstGeom>
          <a:solidFill>
            <a:srgbClr val="C1E0F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Text&#10;&#10;Description automatically generated">
            <a:extLst>
              <a:ext uri="{FF2B5EF4-FFF2-40B4-BE49-F238E27FC236}">
                <a16:creationId xmlns:a16="http://schemas.microsoft.com/office/drawing/2014/main" xmlns="" id="{C818275C-9CC8-456D-9132-88A6C005F0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3" y="6054398"/>
            <a:ext cx="1995055" cy="867862"/>
          </a:xfrm>
          <a:prstGeom prst="rect">
            <a:avLst/>
          </a:prstGeom>
        </p:spPr>
      </p:pic>
    </p:spTree>
    <p:extLst>
      <p:ext uri="{BB962C8B-B14F-4D97-AF65-F5344CB8AC3E}">
        <p14:creationId xmlns:p14="http://schemas.microsoft.com/office/powerpoint/2010/main" val="238289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3" name="Picture 2" descr="A canyon with a mountain in the background&#10;&#10;Description automatically generated">
            <a:extLst>
              <a:ext uri="{FF2B5EF4-FFF2-40B4-BE49-F238E27FC236}">
                <a16:creationId xmlns:a16="http://schemas.microsoft.com/office/drawing/2014/main" xmlns="" id="{DB523622-E1A4-4AB4-A84B-8C60BE59083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90349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5B04F-870F-448D-A259-A37AADB09A30}" type="datetimeFigureOut">
              <a:rPr lang="en-US" smtClean="0"/>
              <a:t>4/14/2021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83A55-0F17-4A90-989B-A1601DEB43F7}" type="slidenum">
              <a:rPr lang="en-US" smtClean="0"/>
              <a:t>‹#›</a:t>
            </a:fld>
            <a:endParaRPr lang="en-US"/>
          </a:p>
        </p:txBody>
      </p:sp>
    </p:spTree>
    <p:extLst>
      <p:ext uri="{BB962C8B-B14F-4D97-AF65-F5344CB8AC3E}">
        <p14:creationId xmlns:p14="http://schemas.microsoft.com/office/powerpoint/2010/main" val="1670009774"/>
      </p:ext>
    </p:extLst>
  </p:cSld>
  <p:clrMap bg1="lt1" tx1="dk1" bg2="lt2" tx2="dk2" accent1="accent1" accent2="accent2" accent3="accent3" accent4="accent4" accent5="accent5" accent6="accent6" hlink="hlink" folHlink="folHlink"/>
  <p:sldLayoutIdLst>
    <p:sldLayoutId id="2147483711" r:id="rId1"/>
    <p:sldLayoutId id="2147483725" r:id="rId2"/>
    <p:sldLayoutId id="2147483727" r:id="rId3"/>
    <p:sldLayoutId id="2147483724" r:id="rId4"/>
    <p:sldLayoutId id="2147483726" r:id="rId5"/>
    <p:sldLayoutId id="2147483717" r:id="rId6"/>
    <p:sldLayoutId id="214748372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Madison.rock@arizonafuture.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5FFE8447-FD33-48F5-BCC5-6FC3FAD3DC45}"/>
              </a:ext>
            </a:extLst>
          </p:cNvPr>
          <p:cNvSpPr txBox="1"/>
          <p:nvPr/>
        </p:nvSpPr>
        <p:spPr>
          <a:xfrm>
            <a:off x="792765" y="3425065"/>
            <a:ext cx="7430966" cy="1015663"/>
          </a:xfrm>
          <a:prstGeom prst="rect">
            <a:avLst/>
          </a:prstGeom>
          <a:noFill/>
        </p:spPr>
        <p:txBody>
          <a:bodyPr wrap="square" rtlCol="0">
            <a:spAutoFit/>
          </a:bodyPr>
          <a:lstStyle/>
          <a:p>
            <a:pPr algn="ctr">
              <a:defRPr/>
            </a:pPr>
            <a:r>
              <a:rPr lang="en-US" sz="2000">
                <a:solidFill>
                  <a:srgbClr val="FFFFFF"/>
                </a:solidFill>
                <a:ea typeface="Lato Medium" panose="020F0502020204030203" pitchFamily="34" charset="0"/>
                <a:cs typeface="Lato Medium" panose="020F0502020204030203" pitchFamily="34" charset="0"/>
              </a:rPr>
              <a:t>Presented by:</a:t>
            </a:r>
          </a:p>
          <a:p>
            <a:pPr algn="ctr">
              <a:defRPr/>
            </a:pPr>
            <a:r>
              <a:rPr lang="en-US" sz="2000">
                <a:solidFill>
                  <a:srgbClr val="FFFFFF"/>
                </a:solidFill>
                <a:latin typeface="Open Sans"/>
                <a:ea typeface="Open Sans" panose="020B0606030504020204" pitchFamily="34" charset="0"/>
                <a:cs typeface="Open Sans" panose="020B0606030504020204" pitchFamily="34" charset="0"/>
              </a:rPr>
              <a:t>Madison Rock, Senior Program Coordinator, Civic Health</a:t>
            </a:r>
          </a:p>
          <a:p>
            <a:pPr algn="ctr">
              <a:defRPr/>
            </a:pPr>
            <a:r>
              <a:rPr lang="en-US" sz="2000">
                <a:solidFill>
                  <a:srgbClr val="FFFFFF"/>
                </a:solidFill>
                <a:latin typeface="Open Sans"/>
                <a:ea typeface="Open Sans" panose="020B0606030504020204" pitchFamily="34" charset="0"/>
                <a:cs typeface="Open Sans" panose="020B0606030504020204" pitchFamily="34" charset="0"/>
              </a:rPr>
              <a:t>Kristi Tate, Director, Civic Health</a:t>
            </a:r>
          </a:p>
        </p:txBody>
      </p:sp>
      <p:sp>
        <p:nvSpPr>
          <p:cNvPr id="8" name="TextBox 7">
            <a:extLst>
              <a:ext uri="{FF2B5EF4-FFF2-40B4-BE49-F238E27FC236}">
                <a16:creationId xmlns:a16="http://schemas.microsoft.com/office/drawing/2014/main" xmlns="" id="{AC511A38-6C5D-4C0D-A8E2-78907EEC2932}"/>
              </a:ext>
            </a:extLst>
          </p:cNvPr>
          <p:cNvSpPr txBox="1"/>
          <p:nvPr/>
        </p:nvSpPr>
        <p:spPr>
          <a:xfrm>
            <a:off x="6156725" y="5877880"/>
            <a:ext cx="2752104" cy="400110"/>
          </a:xfrm>
          <a:prstGeom prst="rect">
            <a:avLst/>
          </a:prstGeom>
          <a:noFill/>
        </p:spPr>
        <p:txBody>
          <a:bodyPr wrap="square" rtlCol="0">
            <a:spAutoFit/>
          </a:bodyPr>
          <a:lstStyle/>
          <a:p>
            <a:pPr lvl="0" algn="r">
              <a:defRPr/>
            </a:pPr>
            <a:r>
              <a:rPr lang="en-US" sz="2000">
                <a:solidFill>
                  <a:srgbClr val="232E83"/>
                </a:solidFill>
                <a:latin typeface="Lato Medium" panose="020F0502020204030203" pitchFamily="34" charset="0"/>
                <a:ea typeface="Lato Medium" panose="020F0502020204030203" pitchFamily="34" charset="0"/>
                <a:cs typeface="Lato Medium" panose="020F0502020204030203" pitchFamily="34" charset="0"/>
              </a:rPr>
              <a:t>October 22, 2020</a:t>
            </a:r>
          </a:p>
        </p:txBody>
      </p:sp>
      <p:sp>
        <p:nvSpPr>
          <p:cNvPr id="15" name="Rectangle 14">
            <a:extLst>
              <a:ext uri="{FF2B5EF4-FFF2-40B4-BE49-F238E27FC236}">
                <a16:creationId xmlns:a16="http://schemas.microsoft.com/office/drawing/2014/main" xmlns="" id="{7FCDE780-3FF5-47E8-8F8E-B73454189F4A}"/>
              </a:ext>
            </a:extLst>
          </p:cNvPr>
          <p:cNvSpPr/>
          <p:nvPr/>
        </p:nvSpPr>
        <p:spPr>
          <a:xfrm>
            <a:off x="0" y="6021561"/>
            <a:ext cx="9144000" cy="638636"/>
          </a:xfrm>
          <a:prstGeom prst="rect">
            <a:avLst/>
          </a:prstGeom>
        </p:spPr>
        <p:txBody>
          <a:bodyPr wrap="square">
            <a:spAutoFit/>
          </a:bodyPr>
          <a:lstStyle/>
          <a:p>
            <a:pPr algn="ctr">
              <a:spcBef>
                <a:spcPts val="900"/>
              </a:spcBef>
            </a:pPr>
            <a:r>
              <a:rPr lang="en-US" sz="1400" b="1">
                <a:solidFill>
                  <a:srgbClr val="FCB448"/>
                </a:solidFill>
                <a:latin typeface="Open Sans" pitchFamily="34" charset="0"/>
                <a:ea typeface="Open Sans" pitchFamily="34" charset="0"/>
                <a:cs typeface="Open Sans" pitchFamily="34" charset="0"/>
              </a:rPr>
              <a:t>arizonafuture.org</a:t>
            </a:r>
          </a:p>
          <a:p>
            <a:pPr algn="ctr">
              <a:spcBef>
                <a:spcPts val="900"/>
              </a:spcBef>
            </a:pPr>
            <a:r>
              <a:rPr lang="en-US" sz="1400">
                <a:solidFill>
                  <a:srgbClr val="FCB448"/>
                </a:solidFill>
                <a:latin typeface="Open Sans" pitchFamily="34" charset="0"/>
                <a:ea typeface="Open Sans" pitchFamily="34" charset="0"/>
                <a:cs typeface="Open Sans" pitchFamily="34" charset="0"/>
              </a:rPr>
              <a:t>#arizonafuture</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#TheArizonaWeWant</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#azprogressmeters</a:t>
            </a:r>
          </a:p>
        </p:txBody>
      </p:sp>
      <p:pic>
        <p:nvPicPr>
          <p:cNvPr id="3" name="Picture 2" descr="A picture containing text&#10;&#10;Description automatically generated">
            <a:extLst>
              <a:ext uri="{FF2B5EF4-FFF2-40B4-BE49-F238E27FC236}">
                <a16:creationId xmlns:a16="http://schemas.microsoft.com/office/drawing/2014/main" xmlns="" id="{EE6BFF3A-9A7C-4886-835E-BA82099A7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334" y="4711065"/>
            <a:ext cx="2617829" cy="1138773"/>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5A82FBD1-35DA-4425-A990-88473AB46D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0807" b="41528"/>
          <a:stretch/>
        </p:blipFill>
        <p:spPr>
          <a:xfrm>
            <a:off x="5832753" y="2625082"/>
            <a:ext cx="3311248" cy="4232918"/>
          </a:xfrm>
          <a:prstGeom prst="rect">
            <a:avLst/>
          </a:prstGeom>
        </p:spPr>
      </p:pic>
      <p:pic>
        <p:nvPicPr>
          <p:cNvPr id="10" name="Picture 9" descr="Icon&#10;&#10;Description automatically generated">
            <a:extLst>
              <a:ext uri="{FF2B5EF4-FFF2-40B4-BE49-F238E27FC236}">
                <a16:creationId xmlns:a16="http://schemas.microsoft.com/office/drawing/2014/main" xmlns="" id="{B2BAF4C4-1E51-4213-A9C9-7A13AD172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38"/>
          <a:stretch/>
        </p:blipFill>
        <p:spPr>
          <a:xfrm>
            <a:off x="-6322" y="4861384"/>
            <a:ext cx="1816773" cy="1996785"/>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2F53CA28-CFAB-4C98-9BE2-AA702438CF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672" r="11594" b="39839"/>
          <a:stretch/>
        </p:blipFill>
        <p:spPr>
          <a:xfrm>
            <a:off x="7512899" y="0"/>
            <a:ext cx="1631101" cy="966364"/>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xmlns="" id="{AC677E91-EE2E-4EAF-8572-668693F342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063"/>
          <a:stretch/>
        </p:blipFill>
        <p:spPr>
          <a:xfrm>
            <a:off x="-198879" y="0"/>
            <a:ext cx="1816773" cy="2185046"/>
          </a:xfrm>
          <a:prstGeom prst="rect">
            <a:avLst/>
          </a:prstGeom>
        </p:spPr>
      </p:pic>
      <p:sp>
        <p:nvSpPr>
          <p:cNvPr id="9" name="TextBox 8">
            <a:extLst>
              <a:ext uri="{FF2B5EF4-FFF2-40B4-BE49-F238E27FC236}">
                <a16:creationId xmlns:a16="http://schemas.microsoft.com/office/drawing/2014/main" xmlns="" id="{CAC1FFF3-D323-4D6C-982F-DC6CB55C48AF}"/>
              </a:ext>
            </a:extLst>
          </p:cNvPr>
          <p:cNvSpPr txBox="1"/>
          <p:nvPr/>
        </p:nvSpPr>
        <p:spPr>
          <a:xfrm>
            <a:off x="902064" y="766441"/>
            <a:ext cx="7430966" cy="2108269"/>
          </a:xfrm>
          <a:prstGeom prst="rect">
            <a:avLst/>
          </a:prstGeom>
          <a:noFill/>
        </p:spPr>
        <p:txBody>
          <a:bodyPr wrap="square" rtlCol="0">
            <a:spAutoFit/>
          </a:bodyPr>
          <a:lstStyle/>
          <a:p>
            <a:pPr lvl="0" algn="ctr">
              <a:defRPr/>
            </a:pPr>
            <a:endParaRPr lang="en-US" sz="1100" b="1">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algn="ctr">
              <a:defRPr/>
            </a:pPr>
            <a:r>
              <a:rPr lang="en-US" sz="4000" b="1">
                <a:solidFill>
                  <a:srgbClr val="FCB448"/>
                </a:solidFill>
                <a:latin typeface="FreightBig Pro Black"/>
                <a:ea typeface="Lato Heavy" panose="020F0502020204030203" pitchFamily="34" charset="0"/>
                <a:cs typeface="Lato Heavy" panose="020F0502020204030203" pitchFamily="34" charset="0"/>
              </a:rPr>
              <a:t>Civic Learning through School Participatory Budgeting: </a:t>
            </a:r>
            <a:endParaRPr lang="en-US" sz="4000">
              <a:solidFill>
                <a:srgbClr val="000000"/>
              </a:solidFill>
              <a:latin typeface="Calibri" panose="020F0502020204030204"/>
              <a:ea typeface="Lato Heavy" panose="020F0502020204030203" pitchFamily="34" charset="0"/>
              <a:cs typeface="Calibri" panose="020F0502020204030204"/>
            </a:endParaRPr>
          </a:p>
          <a:p>
            <a:pPr algn="ctr">
              <a:defRPr/>
            </a:pPr>
            <a:r>
              <a:rPr lang="en-US" sz="4000" b="1">
                <a:solidFill>
                  <a:srgbClr val="FCB448"/>
                </a:solidFill>
                <a:latin typeface="FreightBig Pro Black"/>
                <a:ea typeface="Lato Heavy" panose="020F0502020204030203" pitchFamily="34" charset="0"/>
                <a:cs typeface="Lato Heavy" panose="020F0502020204030203" pitchFamily="34" charset="0"/>
              </a:rPr>
              <a:t>An Inclusivity Approach</a:t>
            </a:r>
            <a:endParaRPr lang="en-US" sz="4000">
              <a:cs typeface="Calibri" panose="020F0502020204030204"/>
            </a:endParaRPr>
          </a:p>
        </p:txBody>
      </p:sp>
    </p:spTree>
    <p:extLst>
      <p:ext uri="{BB962C8B-B14F-4D97-AF65-F5344CB8AC3E}">
        <p14:creationId xmlns:p14="http://schemas.microsoft.com/office/powerpoint/2010/main" val="1404750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DD18618-1E3C-42FA-AD5D-B258A90A008D}"/>
              </a:ext>
            </a:extLst>
          </p:cNvPr>
          <p:cNvSpPr/>
          <p:nvPr/>
        </p:nvSpPr>
        <p:spPr>
          <a:xfrm>
            <a:off x="6679936" y="5637685"/>
            <a:ext cx="1120763" cy="29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6" name="Chart 5"/>
          <p:cNvGraphicFramePr/>
          <p:nvPr/>
        </p:nvGraphicFramePr>
        <p:xfrm>
          <a:off x="138361" y="2072572"/>
          <a:ext cx="4433640" cy="39611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572000" y="1879410"/>
          <a:ext cx="4391801" cy="4584452"/>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xmlns="" id="{A78638AE-7F69-468B-911C-52159B327F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361" y="183558"/>
            <a:ext cx="1709891" cy="1994873"/>
          </a:xfrm>
          <a:prstGeom prst="rect">
            <a:avLst/>
          </a:prstGeom>
        </p:spPr>
      </p:pic>
      <p:sp>
        <p:nvSpPr>
          <p:cNvPr id="15" name="Title 1">
            <a:extLst>
              <a:ext uri="{FF2B5EF4-FFF2-40B4-BE49-F238E27FC236}">
                <a16:creationId xmlns:a16="http://schemas.microsoft.com/office/drawing/2014/main" xmlns="" id="{C29D95A6-675E-4068-9132-DA6A5D146379}"/>
              </a:ext>
            </a:extLst>
          </p:cNvPr>
          <p:cNvSpPr txBox="1">
            <a:spLocks/>
          </p:cNvSpPr>
          <p:nvPr/>
        </p:nvSpPr>
        <p:spPr>
          <a:xfrm>
            <a:off x="1976582" y="639804"/>
            <a:ext cx="7315200" cy="854927"/>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r>
              <a:rPr lang="en-US" sz="2400" b="1" cap="all">
                <a:solidFill>
                  <a:srgbClr val="001A7D"/>
                </a:solidFill>
                <a:latin typeface="Open Sans" panose="020B0606030504020204" pitchFamily="34" charset="0"/>
                <a:ea typeface="Open Sans" panose="020B0606030504020204" pitchFamily="34" charset="0"/>
                <a:cs typeface="Open Sans" panose="020B0606030504020204" pitchFamily="34" charset="0"/>
              </a:rPr>
              <a:t>Interesting Metrics for Arizona</a:t>
            </a:r>
            <a: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t/>
            </a:r>
            <a:b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br>
            <a: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t>CONNECTED COMMUNITIES PROGRESS METER</a:t>
            </a:r>
          </a:p>
        </p:txBody>
      </p:sp>
    </p:spTree>
    <p:extLst>
      <p:ext uri="{BB962C8B-B14F-4D97-AF65-F5344CB8AC3E}">
        <p14:creationId xmlns:p14="http://schemas.microsoft.com/office/powerpoint/2010/main" val="27782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0670-B5DD-4F68-9E90-A2FA4B435F75}"/>
              </a:ext>
            </a:extLst>
          </p:cNvPr>
          <p:cNvSpPr>
            <a:spLocks noGrp="1"/>
          </p:cNvSpPr>
          <p:nvPr>
            <p:ph type="title"/>
          </p:nvPr>
        </p:nvSpPr>
        <p:spPr/>
        <p:txBody>
          <a:bodyPr/>
          <a:lstStyle/>
          <a:p>
            <a:r>
              <a:rPr lang="en-US"/>
              <a:t>Participatory Budgeting in Schools</a:t>
            </a:r>
          </a:p>
        </p:txBody>
      </p:sp>
      <p:pic>
        <p:nvPicPr>
          <p:cNvPr id="2050" name="Picture 2">
            <a:extLst>
              <a:ext uri="{FF2B5EF4-FFF2-40B4-BE49-F238E27FC236}">
                <a16:creationId xmlns:a16="http://schemas.microsoft.com/office/drawing/2014/main" xmlns="" id="{33BF2E32-7B15-4227-B8E5-02EC476C0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744" y="2340425"/>
            <a:ext cx="5614512" cy="4400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53026D4-D98C-40E7-B9FF-822AC1E10370}"/>
              </a:ext>
            </a:extLst>
          </p:cNvPr>
          <p:cNvSpPr txBox="1"/>
          <p:nvPr/>
        </p:nvSpPr>
        <p:spPr>
          <a:xfrm>
            <a:off x="144624" y="1324762"/>
            <a:ext cx="8854751" cy="1015663"/>
          </a:xfrm>
          <a:prstGeom prst="rect">
            <a:avLst/>
          </a:prstGeom>
          <a:noFill/>
        </p:spPr>
        <p:txBody>
          <a:bodyPr wrap="square">
            <a:spAutoFit/>
          </a:bodyPr>
          <a:lstStyle/>
          <a:p>
            <a:pPr algn="ctr"/>
            <a:r>
              <a:rPr lang="en-US" sz="2000" b="1" i="0" u="none" strike="noStrike">
                <a:solidFill>
                  <a:srgbClr val="222E69"/>
                </a:solidFill>
                <a:effectLst/>
                <a:latin typeface="Open Sans" panose="020B0606030504020204"/>
              </a:rPr>
              <a:t>PB in </a:t>
            </a:r>
            <a:r>
              <a:rPr lang="en-US" sz="2000" b="1">
                <a:solidFill>
                  <a:srgbClr val="222E69"/>
                </a:solidFill>
                <a:latin typeface="Open Sans" panose="020B0606030504020204"/>
              </a:rPr>
              <a:t>Schools </a:t>
            </a:r>
            <a:r>
              <a:rPr lang="en-US" sz="2000">
                <a:solidFill>
                  <a:srgbClr val="222E69"/>
                </a:solidFill>
                <a:latin typeface="Open Sans" panose="020B0606030504020204"/>
              </a:rPr>
              <a:t>is an innovative civic learning tool </a:t>
            </a:r>
            <a:r>
              <a:rPr lang="en-US" sz="2000" b="0" i="0">
                <a:solidFill>
                  <a:srgbClr val="222E69"/>
                </a:solidFill>
                <a:effectLst/>
                <a:latin typeface="Open Sans" panose="020B0606030504020204"/>
              </a:rPr>
              <a:t>designed to build student agency, collaboration, and critical thinking skills while creating pathways and opportunities for students to contribute to their communities and civic life.  </a:t>
            </a:r>
            <a:endParaRPr lang="en-US">
              <a:solidFill>
                <a:srgbClr val="222E69"/>
              </a:solidFill>
              <a:latin typeface="Open Sans" panose="020B0606030504020204"/>
            </a:endParaRPr>
          </a:p>
        </p:txBody>
      </p:sp>
    </p:spTree>
    <p:extLst>
      <p:ext uri="{BB962C8B-B14F-4D97-AF65-F5344CB8AC3E}">
        <p14:creationId xmlns:p14="http://schemas.microsoft.com/office/powerpoint/2010/main" val="1673673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390C0-9D84-4235-8936-63DAA86EB56B}"/>
              </a:ext>
            </a:extLst>
          </p:cNvPr>
          <p:cNvSpPr>
            <a:spLocks noGrp="1"/>
          </p:cNvSpPr>
          <p:nvPr>
            <p:ph type="title"/>
          </p:nvPr>
        </p:nvSpPr>
        <p:spPr>
          <a:xfrm>
            <a:off x="524956" y="182562"/>
            <a:ext cx="7275436" cy="794371"/>
          </a:xfrm>
        </p:spPr>
        <p:txBody>
          <a:bodyPr>
            <a:normAutofit/>
          </a:bodyPr>
          <a:lstStyle/>
          <a:p>
            <a:r>
              <a:rPr lang="en-US"/>
              <a:t>Participatory Budgeting in Schools</a:t>
            </a:r>
          </a:p>
        </p:txBody>
      </p:sp>
      <p:pic>
        <p:nvPicPr>
          <p:cNvPr id="3" name="Participatory Budgeting video">
            <a:hlinkClick r:id="" action="ppaction://media"/>
            <a:extLst>
              <a:ext uri="{FF2B5EF4-FFF2-40B4-BE49-F238E27FC236}">
                <a16:creationId xmlns:a16="http://schemas.microsoft.com/office/drawing/2014/main" xmlns="" id="{8482B4D4-2E90-4085-8CB3-51B12B7E58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282" y="1382783"/>
            <a:ext cx="7275436" cy="4092433"/>
          </a:xfrm>
          <a:prstGeom prst="rect">
            <a:avLst/>
          </a:prstGeom>
        </p:spPr>
      </p:pic>
      <p:sp>
        <p:nvSpPr>
          <p:cNvPr id="5" name="Google Shape;205;p9">
            <a:extLst>
              <a:ext uri="{FF2B5EF4-FFF2-40B4-BE49-F238E27FC236}">
                <a16:creationId xmlns:a16="http://schemas.microsoft.com/office/drawing/2014/main" xmlns="" id="{B6D7E167-BC08-4682-BA07-B56BC8BBD0B6}"/>
              </a:ext>
            </a:extLst>
          </p:cNvPr>
          <p:cNvSpPr txBox="1"/>
          <p:nvPr/>
        </p:nvSpPr>
        <p:spPr>
          <a:xfrm>
            <a:off x="2009163" y="5681011"/>
            <a:ext cx="512567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232E83"/>
                </a:solidFill>
                <a:latin typeface="Open Sans"/>
                <a:ea typeface="Open Sans"/>
                <a:cs typeface="Open Sans"/>
                <a:sym typeface="Open Sans"/>
              </a:rPr>
              <a:t>School PB at Phoenix Union </a:t>
            </a:r>
            <a:endParaRPr/>
          </a:p>
        </p:txBody>
      </p:sp>
    </p:spTree>
    <p:extLst>
      <p:ext uri="{BB962C8B-B14F-4D97-AF65-F5344CB8AC3E}">
        <p14:creationId xmlns:p14="http://schemas.microsoft.com/office/powerpoint/2010/main" val="24006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257247E9-31AB-4A26-8FE3-9290591369B6}"/>
              </a:ext>
            </a:extLst>
          </p:cNvPr>
          <p:cNvGrpSpPr/>
          <p:nvPr/>
        </p:nvGrpSpPr>
        <p:grpSpPr>
          <a:xfrm>
            <a:off x="317090" y="3154463"/>
            <a:ext cx="8509820" cy="2982974"/>
            <a:chOff x="461551" y="3154463"/>
            <a:chExt cx="8509820" cy="2982974"/>
          </a:xfrm>
        </p:grpSpPr>
        <p:sp>
          <p:nvSpPr>
            <p:cNvPr id="18" name="Rectangle: Rounded Corners 17">
              <a:extLst>
                <a:ext uri="{FF2B5EF4-FFF2-40B4-BE49-F238E27FC236}">
                  <a16:creationId xmlns:a16="http://schemas.microsoft.com/office/drawing/2014/main" xmlns="" id="{CA4F74D3-E668-4766-AD33-7163DECF141A}"/>
                </a:ext>
              </a:extLst>
            </p:cNvPr>
            <p:cNvSpPr/>
            <p:nvPr/>
          </p:nvSpPr>
          <p:spPr>
            <a:xfrm>
              <a:off x="3359180" y="3154463"/>
              <a:ext cx="2699658" cy="2982974"/>
            </a:xfrm>
            <a:prstGeom prst="roundRect">
              <a:avLst/>
            </a:prstGeom>
            <a:solidFill>
              <a:srgbClr val="C1E0F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xmlns="" id="{7F7BE4D0-5EFC-441E-A9CD-A0CFC611F867}"/>
                </a:ext>
              </a:extLst>
            </p:cNvPr>
            <p:cNvSpPr/>
            <p:nvPr/>
          </p:nvSpPr>
          <p:spPr>
            <a:xfrm>
              <a:off x="6233244" y="3154463"/>
              <a:ext cx="2699658" cy="2982974"/>
            </a:xfrm>
            <a:prstGeom prst="roundRect">
              <a:avLst/>
            </a:prstGeom>
            <a:solidFill>
              <a:srgbClr val="C1E0F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0FA8513C-D936-424D-BAB7-ED2FC971BE4A}"/>
                </a:ext>
              </a:extLst>
            </p:cNvPr>
            <p:cNvSpPr/>
            <p:nvPr/>
          </p:nvSpPr>
          <p:spPr>
            <a:xfrm>
              <a:off x="461551" y="3154463"/>
              <a:ext cx="2699658" cy="2982974"/>
            </a:xfrm>
            <a:prstGeom prst="roundRect">
              <a:avLst/>
            </a:prstGeom>
            <a:solidFill>
              <a:srgbClr val="C1E0F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7">
              <a:extLst>
                <a:ext uri="{FF2B5EF4-FFF2-40B4-BE49-F238E27FC236}">
                  <a16:creationId xmlns:a16="http://schemas.microsoft.com/office/drawing/2014/main" xmlns="" id="{2B978A68-FCB5-41FC-87EF-72D000292D93}"/>
                </a:ext>
              </a:extLst>
            </p:cNvPr>
            <p:cNvSpPr/>
            <p:nvPr/>
          </p:nvSpPr>
          <p:spPr>
            <a:xfrm>
              <a:off x="760006" y="3261828"/>
              <a:ext cx="2102746" cy="621884"/>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7954" tIns="87954" rIns="87954" bIns="87954" numCol="1" spcCol="1270" anchor="t" anchorCtr="0">
              <a:noAutofit/>
            </a:bodyPr>
            <a:lstStyle/>
            <a:p>
              <a:pPr algn="ctr"/>
              <a:r>
                <a:rPr lang="en-US" b="1">
                  <a:solidFill>
                    <a:srgbClr val="47AC71"/>
                  </a:solidFill>
                  <a:latin typeface="Open Sans" panose="020B0606030504020204" pitchFamily="34" charset="0"/>
                  <a:ea typeface="Open Sans" panose="020B0606030504020204" pitchFamily="34" charset="0"/>
                  <a:cs typeface="Open Sans" panose="020B0606030504020204" pitchFamily="34" charset="0"/>
                </a:rPr>
                <a:t>Why does it matter?</a:t>
              </a:r>
              <a:endParaRPr lang="en-US">
                <a:solidFill>
                  <a:srgbClr val="47AC7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7">
              <a:extLst>
                <a:ext uri="{FF2B5EF4-FFF2-40B4-BE49-F238E27FC236}">
                  <a16:creationId xmlns:a16="http://schemas.microsoft.com/office/drawing/2014/main" xmlns="" id="{B0F44D34-E02F-4042-AEAD-3CB71DA7595C}"/>
                </a:ext>
              </a:extLst>
            </p:cNvPr>
            <p:cNvSpPr/>
            <p:nvPr/>
          </p:nvSpPr>
          <p:spPr>
            <a:xfrm>
              <a:off x="3359178" y="3274176"/>
              <a:ext cx="2699659" cy="621884"/>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7954" tIns="87954" rIns="87954" bIns="87954" numCol="1" spcCol="1270" anchor="t" anchorCtr="0">
              <a:noAutofit/>
            </a:bodyPr>
            <a:lstStyle/>
            <a:p>
              <a:pPr algn="ctr"/>
              <a:r>
                <a:rPr lang="en-US" sz="1900" b="1">
                  <a:solidFill>
                    <a:srgbClr val="47AC71"/>
                  </a:solidFill>
                  <a:latin typeface="Open Sans" panose="020B0606030504020204" pitchFamily="34" charset="0"/>
                  <a:ea typeface="Open Sans" panose="020B0606030504020204" pitchFamily="34" charset="0"/>
                  <a:cs typeface="Open Sans" panose="020B0606030504020204" pitchFamily="34" charset="0"/>
                </a:rPr>
                <a:t>Why it’s important to AZ’s future?</a:t>
              </a:r>
            </a:p>
          </p:txBody>
        </p:sp>
        <p:sp>
          <p:nvSpPr>
            <p:cNvPr id="26" name="Freeform 7">
              <a:extLst>
                <a:ext uri="{FF2B5EF4-FFF2-40B4-BE49-F238E27FC236}">
                  <a16:creationId xmlns:a16="http://schemas.microsoft.com/office/drawing/2014/main" xmlns="" id="{B300B9F8-D211-4067-AAFE-7768D47864B5}"/>
                </a:ext>
              </a:extLst>
            </p:cNvPr>
            <p:cNvSpPr/>
            <p:nvPr/>
          </p:nvSpPr>
          <p:spPr>
            <a:xfrm>
              <a:off x="6271713" y="3274176"/>
              <a:ext cx="2699658" cy="621884"/>
            </a:xfrm>
            <a:prstGeom prst="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7954" tIns="87954" rIns="87954" bIns="87954" numCol="1" spcCol="1270" anchor="t" anchorCtr="0">
              <a:noAutofit/>
            </a:bodyPr>
            <a:lstStyle/>
            <a:p>
              <a:pPr algn="ctr"/>
              <a:r>
                <a:rPr lang="en-US" b="1">
                  <a:solidFill>
                    <a:srgbClr val="47AC71"/>
                  </a:solidFill>
                  <a:latin typeface="Open Sans" panose="020B0606030504020204" pitchFamily="34" charset="0"/>
                  <a:ea typeface="Open Sans" panose="020B0606030504020204" pitchFamily="34" charset="0"/>
                  <a:cs typeface="Open Sans" panose="020B0606030504020204" pitchFamily="34" charset="0"/>
                </a:rPr>
                <a:t>How does it transform?</a:t>
              </a:r>
            </a:p>
          </p:txBody>
        </p:sp>
      </p:grpSp>
      <p:cxnSp>
        <p:nvCxnSpPr>
          <p:cNvPr id="27" name="Straight Connector 26">
            <a:extLst>
              <a:ext uri="{FF2B5EF4-FFF2-40B4-BE49-F238E27FC236}">
                <a16:creationId xmlns:a16="http://schemas.microsoft.com/office/drawing/2014/main" xmlns="" id="{8DCE4FC9-AB6A-460B-8655-0AC7FDF2F772}"/>
              </a:ext>
            </a:extLst>
          </p:cNvPr>
          <p:cNvCxnSpPr>
            <a:cxnSpLocks/>
          </p:cNvCxnSpPr>
          <p:nvPr/>
        </p:nvCxnSpPr>
        <p:spPr>
          <a:xfrm>
            <a:off x="4572000" y="1425513"/>
            <a:ext cx="0" cy="1532955"/>
          </a:xfrm>
          <a:prstGeom prst="line">
            <a:avLst/>
          </a:prstGeom>
          <a:ln w="38100">
            <a:solidFill>
              <a:srgbClr val="47AC71"/>
            </a:solidFill>
          </a:ln>
        </p:spPr>
        <p:style>
          <a:lnRef idx="1">
            <a:schemeClr val="accent6"/>
          </a:lnRef>
          <a:fillRef idx="0">
            <a:schemeClr val="accent6"/>
          </a:fillRef>
          <a:effectRef idx="0">
            <a:schemeClr val="accent6"/>
          </a:effectRef>
          <a:fontRef idx="minor">
            <a:schemeClr val="tx1"/>
          </a:fontRef>
        </p:style>
      </p:cxnSp>
      <p:sp>
        <p:nvSpPr>
          <p:cNvPr id="14" name="Title 1">
            <a:extLst>
              <a:ext uri="{FF2B5EF4-FFF2-40B4-BE49-F238E27FC236}">
                <a16:creationId xmlns:a16="http://schemas.microsoft.com/office/drawing/2014/main" xmlns="" id="{B251D1B4-1F64-4E8E-B318-711211B10674}"/>
              </a:ext>
            </a:extLst>
          </p:cNvPr>
          <p:cNvSpPr txBox="1">
            <a:spLocks/>
          </p:cNvSpPr>
          <p:nvPr/>
        </p:nvSpPr>
        <p:spPr>
          <a:xfrm>
            <a:off x="524956" y="4109765"/>
            <a:ext cx="2435264" cy="1625113"/>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lnSpc>
                <a:spcPts val="2000"/>
              </a:lnSpc>
              <a:spcBef>
                <a:spcPts val="0"/>
              </a:spcBef>
              <a:spcAft>
                <a:spcPts val="0"/>
              </a:spcAft>
            </a:pPr>
            <a:r>
              <a:rPr lang="en-US" sz="1400" b="1">
                <a:solidFill>
                  <a:srgbClr val="222E69"/>
                </a:solidFill>
                <a:latin typeface="Open Sans" panose="020B0606030504020204" pitchFamily="34" charset="0"/>
                <a:ea typeface="Open Sans" panose="020B0606030504020204" pitchFamily="34" charset="0"/>
                <a:cs typeface="Open Sans" panose="020B0606030504020204" pitchFamily="34" charset="0"/>
              </a:rPr>
              <a:t>Students “learn democracy by doing” through advocacy for improvement projects on their school campuses</a:t>
            </a:r>
          </a:p>
        </p:txBody>
      </p:sp>
      <p:sp>
        <p:nvSpPr>
          <p:cNvPr id="15" name="Title 1">
            <a:extLst>
              <a:ext uri="{FF2B5EF4-FFF2-40B4-BE49-F238E27FC236}">
                <a16:creationId xmlns:a16="http://schemas.microsoft.com/office/drawing/2014/main" xmlns="" id="{EBDCF892-F2A6-49A0-ADCE-4D91AA9F1984}"/>
              </a:ext>
            </a:extLst>
          </p:cNvPr>
          <p:cNvSpPr txBox="1">
            <a:spLocks/>
          </p:cNvSpPr>
          <p:nvPr/>
        </p:nvSpPr>
        <p:spPr>
          <a:xfrm>
            <a:off x="3287952" y="4109765"/>
            <a:ext cx="2699659" cy="2412789"/>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lnSpc>
                <a:spcPts val="2000"/>
              </a:lnSpc>
              <a:spcBef>
                <a:spcPts val="0"/>
              </a:spcBef>
              <a:spcAft>
                <a:spcPts val="0"/>
              </a:spcAft>
            </a:pPr>
            <a:r>
              <a:rPr lang="en-US" sz="1400" b="1">
                <a:solidFill>
                  <a:srgbClr val="222E69"/>
                </a:solidFill>
                <a:latin typeface="Open Sans" panose="020B0606030504020204" pitchFamily="34" charset="0"/>
                <a:ea typeface="Open Sans" panose="020B0606030504020204" pitchFamily="34" charset="0"/>
                <a:cs typeface="Open Sans" panose="020B0606030504020204" pitchFamily="34" charset="0"/>
              </a:rPr>
              <a:t>Builds stronger school communities and develops students who are more informed, equipped and empowered to participate in civic life</a:t>
            </a:r>
          </a:p>
        </p:txBody>
      </p:sp>
      <p:sp>
        <p:nvSpPr>
          <p:cNvPr id="16" name="Title 1">
            <a:extLst>
              <a:ext uri="{FF2B5EF4-FFF2-40B4-BE49-F238E27FC236}">
                <a16:creationId xmlns:a16="http://schemas.microsoft.com/office/drawing/2014/main" xmlns="" id="{C505A59D-4602-4176-A986-0AEE94A6FE2F}"/>
              </a:ext>
            </a:extLst>
          </p:cNvPr>
          <p:cNvSpPr txBox="1">
            <a:spLocks/>
          </p:cNvSpPr>
          <p:nvPr/>
        </p:nvSpPr>
        <p:spPr>
          <a:xfrm>
            <a:off x="6176075" y="4109765"/>
            <a:ext cx="2699659" cy="1696660"/>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lnSpc>
                <a:spcPts val="2000"/>
              </a:lnSpc>
              <a:spcBef>
                <a:spcPts val="0"/>
              </a:spcBef>
              <a:spcAft>
                <a:spcPts val="0"/>
              </a:spcAft>
            </a:pPr>
            <a:r>
              <a:rPr lang="en-US" sz="1400" b="1">
                <a:solidFill>
                  <a:srgbClr val="222E69"/>
                </a:solidFill>
                <a:latin typeface="Open Sans" panose="020B0606030504020204" pitchFamily="34" charset="0"/>
                <a:ea typeface="Open Sans" panose="020B0606030504020204" pitchFamily="34" charset="0"/>
                <a:cs typeface="Open Sans" panose="020B0606030504020204" pitchFamily="34" charset="0"/>
              </a:rPr>
              <a:t>Creates a pipeline of civic leaders who are trained to be problem-solvers, innovators and thinkers</a:t>
            </a:r>
          </a:p>
          <a:p>
            <a:pPr algn="l">
              <a:spcBef>
                <a:spcPts val="0"/>
              </a:spcBef>
              <a:spcAft>
                <a:spcPts val="0"/>
              </a:spcAft>
            </a:pPr>
            <a:endParaRPr lang="en-US" sz="135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le 1">
            <a:extLst>
              <a:ext uri="{FF2B5EF4-FFF2-40B4-BE49-F238E27FC236}">
                <a16:creationId xmlns:a16="http://schemas.microsoft.com/office/drawing/2014/main" xmlns="" id="{7A713F37-2FC9-4430-BA68-3BD6929DD3D7}"/>
              </a:ext>
            </a:extLst>
          </p:cNvPr>
          <p:cNvSpPr txBox="1">
            <a:spLocks/>
          </p:cNvSpPr>
          <p:nvPr/>
        </p:nvSpPr>
        <p:spPr>
          <a:xfrm>
            <a:off x="524956" y="1592726"/>
            <a:ext cx="3498668" cy="1532954"/>
          </a:xfrm>
          <a:prstGeom prst="rect">
            <a:avLst/>
          </a:prstGeom>
          <a:noFill/>
        </p:spPr>
        <p:txBody>
          <a:bodyPr anchor="t"/>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spcAft>
                <a:spcPts val="0"/>
              </a:spcAft>
            </a:pPr>
            <a:r>
              <a:rPr lang="en-US" sz="3200" b="1">
                <a:solidFill>
                  <a:schemeClr val="accent2"/>
                </a:solidFill>
                <a:latin typeface="Times New Roman" panose="02020603050405020304" pitchFamily="18" charset="0"/>
                <a:ea typeface="Open Sans" panose="020B0606030504020204" pitchFamily="34" charset="0"/>
                <a:cs typeface="Times New Roman" panose="02020603050405020304" pitchFamily="18" charset="0"/>
              </a:rPr>
              <a:t>Engages Arizona’s Youth in Civic Life</a:t>
            </a:r>
          </a:p>
        </p:txBody>
      </p:sp>
      <p:sp>
        <p:nvSpPr>
          <p:cNvPr id="23" name="Title 1">
            <a:extLst>
              <a:ext uri="{FF2B5EF4-FFF2-40B4-BE49-F238E27FC236}">
                <a16:creationId xmlns:a16="http://schemas.microsoft.com/office/drawing/2014/main" xmlns="" id="{782D207C-E7F3-4F68-BA24-C67CBB21D517}"/>
              </a:ext>
            </a:extLst>
          </p:cNvPr>
          <p:cNvSpPr txBox="1">
            <a:spLocks/>
          </p:cNvSpPr>
          <p:nvPr/>
        </p:nvSpPr>
        <p:spPr>
          <a:xfrm>
            <a:off x="4771315" y="1378827"/>
            <a:ext cx="4104420" cy="1681644"/>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lnSpc>
                <a:spcPts val="2800"/>
              </a:lnSpc>
              <a:spcBef>
                <a:spcPts val="0"/>
              </a:spcBef>
              <a:spcAft>
                <a:spcPts val="1200"/>
              </a:spcAft>
            </a:pPr>
            <a:r>
              <a:rPr lang="en-US" sz="3800" b="1">
                <a:solidFill>
                  <a:srgbClr val="AB1D38"/>
                </a:solidFill>
                <a:latin typeface="Times New Roman" panose="02020603050405020304" pitchFamily="18" charset="0"/>
                <a:ea typeface="Open Sans" panose="020B0606030504020204" pitchFamily="34" charset="0"/>
                <a:cs typeface="Times New Roman" panose="02020603050405020304" pitchFamily="18" charset="0"/>
              </a:rPr>
              <a:t>50,000+ </a:t>
            </a:r>
            <a:r>
              <a:rPr lang="en-US">
                <a:solidFill>
                  <a:srgbClr val="222E69"/>
                </a:solidFill>
                <a:latin typeface="Open Sans" panose="020B0606030504020204" pitchFamily="34" charset="0"/>
                <a:ea typeface="Open Sans" panose="020B0606030504020204" pitchFamily="34" charset="0"/>
                <a:cs typeface="Open Sans" panose="020B0606030504020204" pitchFamily="34" charset="0"/>
              </a:rPr>
              <a:t>students engaged annually in civic process and </a:t>
            </a:r>
          </a:p>
          <a:p>
            <a:pPr algn="l">
              <a:lnSpc>
                <a:spcPts val="2800"/>
              </a:lnSpc>
              <a:spcBef>
                <a:spcPts val="0"/>
              </a:spcBef>
              <a:spcAft>
                <a:spcPts val="0"/>
              </a:spcAft>
            </a:pPr>
            <a:r>
              <a:rPr lang="en-US" sz="3800" b="1">
                <a:solidFill>
                  <a:srgbClr val="AB1D38"/>
                </a:solidFill>
                <a:latin typeface="Times New Roman" panose="02020603050405020304" pitchFamily="18" charset="0"/>
                <a:ea typeface="Open Sans" panose="020B0606030504020204" pitchFamily="34" charset="0"/>
                <a:cs typeface="Times New Roman" panose="02020603050405020304" pitchFamily="18" charset="0"/>
              </a:rPr>
              <a:t>4,500</a:t>
            </a:r>
            <a:r>
              <a:rPr lang="en-US">
                <a:solidFill>
                  <a:srgbClr val="222E69"/>
                </a:solidFill>
                <a:latin typeface="Open Sans" panose="020B0606030504020204" pitchFamily="34" charset="0"/>
                <a:ea typeface="Open Sans" panose="020B0606030504020204" pitchFamily="34" charset="0"/>
                <a:cs typeface="Open Sans" panose="020B0606030504020204" pitchFamily="34" charset="0"/>
              </a:rPr>
              <a:t> students registered to vote for AZ elections since 2016 </a:t>
            </a:r>
          </a:p>
        </p:txBody>
      </p:sp>
      <p:sp>
        <p:nvSpPr>
          <p:cNvPr id="3" name="Title 2">
            <a:extLst>
              <a:ext uri="{FF2B5EF4-FFF2-40B4-BE49-F238E27FC236}">
                <a16:creationId xmlns:a16="http://schemas.microsoft.com/office/drawing/2014/main" xmlns="" id="{CDC9157B-4039-4755-9A31-7B60565E0307}"/>
              </a:ext>
            </a:extLst>
          </p:cNvPr>
          <p:cNvSpPr>
            <a:spLocks noGrp="1"/>
          </p:cNvSpPr>
          <p:nvPr>
            <p:ph type="title"/>
          </p:nvPr>
        </p:nvSpPr>
        <p:spPr/>
        <p:txBody>
          <a:bodyPr/>
          <a:lstStyle/>
          <a:p>
            <a:r>
              <a:rPr lang="en-US"/>
              <a:t>Participatory Budgeting in Schools</a:t>
            </a:r>
          </a:p>
        </p:txBody>
      </p:sp>
    </p:spTree>
    <p:extLst>
      <p:ext uri="{BB962C8B-B14F-4D97-AF65-F5344CB8AC3E}">
        <p14:creationId xmlns:p14="http://schemas.microsoft.com/office/powerpoint/2010/main" val="1512525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390C0-9D84-4235-8936-63DAA86EB56B}"/>
              </a:ext>
            </a:extLst>
          </p:cNvPr>
          <p:cNvSpPr>
            <a:spLocks noGrp="1"/>
          </p:cNvSpPr>
          <p:nvPr>
            <p:ph type="title"/>
          </p:nvPr>
        </p:nvSpPr>
        <p:spPr/>
        <p:txBody>
          <a:bodyPr>
            <a:normAutofit/>
          </a:bodyPr>
          <a:lstStyle/>
          <a:p>
            <a:r>
              <a:rPr lang="en-US"/>
              <a:t>Participatory Budgeting in Schools</a:t>
            </a:r>
          </a:p>
        </p:txBody>
      </p:sp>
      <p:sp>
        <p:nvSpPr>
          <p:cNvPr id="8" name="Title 1">
            <a:extLst>
              <a:ext uri="{FF2B5EF4-FFF2-40B4-BE49-F238E27FC236}">
                <a16:creationId xmlns:a16="http://schemas.microsoft.com/office/drawing/2014/main" xmlns="" id="{549D9338-84F3-4B3E-AAAA-287BDA4E1169}"/>
              </a:ext>
            </a:extLst>
          </p:cNvPr>
          <p:cNvSpPr txBox="1">
            <a:spLocks/>
          </p:cNvSpPr>
          <p:nvPr/>
        </p:nvSpPr>
        <p:spPr>
          <a:xfrm>
            <a:off x="524956" y="1457712"/>
            <a:ext cx="8049877" cy="580159"/>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spcAft>
                <a:spcPts val="600"/>
              </a:spcAft>
            </a:pPr>
            <a:r>
              <a:rPr lang="en-US" sz="3000" b="1">
                <a:solidFill>
                  <a:srgbClr val="47AC71"/>
                </a:solidFill>
                <a:latin typeface="Times New Roman" panose="02020603050405020304" pitchFamily="18" charset="0"/>
                <a:ea typeface="Open Sans" panose="020B0606030504020204" pitchFamily="34" charset="0"/>
                <a:cs typeface="Times New Roman" panose="02020603050405020304" pitchFamily="18" charset="0"/>
              </a:rPr>
              <a:t>2020 – 2021 Process Implementation </a:t>
            </a:r>
          </a:p>
          <a:p>
            <a:pPr>
              <a:spcAft>
                <a:spcPts val="600"/>
              </a:spcAft>
            </a:pPr>
            <a:endParaRPr lang="en-US" sz="2400" b="1">
              <a:solidFill>
                <a:srgbClr val="47AC71"/>
              </a:solidFill>
              <a:latin typeface="Times New Roman" panose="02020603050405020304" pitchFamily="18" charset="0"/>
              <a:ea typeface="Open Sans" panose="020B0606030504020204" pitchFamily="34" charset="0"/>
              <a:cs typeface="Times New Roman" panose="02020603050405020304" pitchFamily="18" charset="0"/>
            </a:endParaRPr>
          </a:p>
          <a:p>
            <a:pPr marL="457200" indent="-457200" algn="l">
              <a:spcAft>
                <a:spcPts val="600"/>
              </a:spcAft>
              <a:buFont typeface="Arial" panose="020B0604020202020204" pitchFamily="34" charset="0"/>
              <a:buChar char="•"/>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All partners actively implementing PB in Schools </a:t>
            </a:r>
          </a:p>
          <a:p>
            <a:pPr marL="914400" lvl="1" indent="-457200" algn="l">
              <a:spcAft>
                <a:spcPts val="600"/>
              </a:spcAft>
              <a:buFont typeface="Courier New" panose="02070309020205020404" pitchFamily="49" charset="0"/>
              <a:buChar char="o"/>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PXU, CUSD, SUSD, Carson Jr. High + QCUSD</a:t>
            </a:r>
          </a:p>
          <a:p>
            <a:pPr marL="457200" indent="-457200" algn="l">
              <a:spcAft>
                <a:spcPts val="600"/>
              </a:spcAft>
              <a:buFont typeface="Arial" panose="020B0604020202020204" pitchFamily="34" charset="0"/>
              <a:buChar char="•"/>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Adapted Delivery Models for Distance Learning</a:t>
            </a:r>
          </a:p>
          <a:p>
            <a:pPr marL="914400" lvl="1" indent="-457200" algn="l">
              <a:spcAft>
                <a:spcPts val="600"/>
              </a:spcAft>
              <a:buFont typeface="Courier New" panose="02070309020205020404" pitchFamily="49" charset="0"/>
              <a:buChar char="o"/>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Virtual &amp; hybrid engagement to meet schools &amp; students where they are </a:t>
            </a:r>
          </a:p>
          <a:p>
            <a:pPr marL="457200" indent="-457200" algn="l">
              <a:spcAft>
                <a:spcPts val="600"/>
              </a:spcAft>
              <a:buFont typeface="Arial" panose="020B0604020202020204" pitchFamily="34" charset="0"/>
              <a:buChar char="•"/>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New &amp; Expanded Focus Areas</a:t>
            </a:r>
          </a:p>
          <a:p>
            <a:pPr marL="914400" lvl="1" indent="-457200" algn="l">
              <a:spcAft>
                <a:spcPts val="600"/>
              </a:spcAft>
              <a:buFont typeface="Courier New" panose="02070309020205020404" pitchFamily="49" charset="0"/>
              <a:buChar char="o"/>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School Safety </a:t>
            </a:r>
          </a:p>
          <a:p>
            <a:pPr marL="914400" lvl="1" indent="-457200" algn="l">
              <a:spcAft>
                <a:spcPts val="600"/>
              </a:spcAft>
              <a:buFont typeface="Courier New" panose="02070309020205020404" pitchFamily="49" charset="0"/>
              <a:buChar char="o"/>
            </a:pPr>
            <a:r>
              <a:rPr lang="en-US" sz="2400">
                <a:solidFill>
                  <a:srgbClr val="222E69"/>
                </a:solidFill>
                <a:latin typeface="Open Sans" panose="020B0606030504020204"/>
                <a:ea typeface="Open Sans" panose="020B0606030504020204" pitchFamily="34" charset="0"/>
                <a:cs typeface="Times New Roman" panose="02020603050405020304" pitchFamily="18" charset="0"/>
              </a:rPr>
              <a:t>Inclusivity  </a:t>
            </a:r>
          </a:p>
        </p:txBody>
      </p:sp>
    </p:spTree>
    <p:extLst>
      <p:ext uri="{BB962C8B-B14F-4D97-AF65-F5344CB8AC3E}">
        <p14:creationId xmlns:p14="http://schemas.microsoft.com/office/powerpoint/2010/main" val="291505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68;p15">
            <a:extLst>
              <a:ext uri="{FF2B5EF4-FFF2-40B4-BE49-F238E27FC236}">
                <a16:creationId xmlns:a16="http://schemas.microsoft.com/office/drawing/2014/main" xmlns="" id="{1F0B3972-2A81-482E-9701-AAC94AF5BA8B}"/>
              </a:ext>
            </a:extLst>
          </p:cNvPr>
          <p:cNvPicPr preferRelativeResize="0"/>
          <p:nvPr/>
        </p:nvPicPr>
        <p:blipFill rotWithShape="1">
          <a:blip r:embed="rId3">
            <a:alphaModFix/>
          </a:blip>
          <a:srcRect/>
          <a:stretch/>
        </p:blipFill>
        <p:spPr>
          <a:xfrm>
            <a:off x="193638" y="1839938"/>
            <a:ext cx="4463703" cy="4937379"/>
          </a:xfrm>
          <a:prstGeom prst="rect">
            <a:avLst/>
          </a:prstGeom>
          <a:noFill/>
          <a:ln>
            <a:noFill/>
          </a:ln>
        </p:spPr>
      </p:pic>
      <p:sp>
        <p:nvSpPr>
          <p:cNvPr id="2" name="Title 1">
            <a:extLst>
              <a:ext uri="{FF2B5EF4-FFF2-40B4-BE49-F238E27FC236}">
                <a16:creationId xmlns:a16="http://schemas.microsoft.com/office/drawing/2014/main" xmlns="" id="{3AE390C0-9D84-4235-8936-63DAA86EB56B}"/>
              </a:ext>
            </a:extLst>
          </p:cNvPr>
          <p:cNvSpPr>
            <a:spLocks noGrp="1"/>
          </p:cNvSpPr>
          <p:nvPr>
            <p:ph type="title"/>
          </p:nvPr>
        </p:nvSpPr>
        <p:spPr/>
        <p:txBody>
          <a:bodyPr>
            <a:normAutofit/>
          </a:bodyPr>
          <a:lstStyle/>
          <a:p>
            <a:r>
              <a:rPr lang="en-US"/>
              <a:t>SPB: An Inclusivity Approach</a:t>
            </a:r>
          </a:p>
        </p:txBody>
      </p:sp>
      <p:sp>
        <p:nvSpPr>
          <p:cNvPr id="5" name="Google Shape;270;p15">
            <a:extLst>
              <a:ext uri="{FF2B5EF4-FFF2-40B4-BE49-F238E27FC236}">
                <a16:creationId xmlns:a16="http://schemas.microsoft.com/office/drawing/2014/main" xmlns="" id="{83E63C2B-8652-4A5D-B4EC-9B69E48789EF}"/>
              </a:ext>
            </a:extLst>
          </p:cNvPr>
          <p:cNvSpPr txBox="1"/>
          <p:nvPr/>
        </p:nvSpPr>
        <p:spPr>
          <a:xfrm>
            <a:off x="5240437" y="2033575"/>
            <a:ext cx="3619500" cy="52013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sng" strike="noStrike">
                <a:solidFill>
                  <a:srgbClr val="001A72"/>
                </a:solidFill>
                <a:latin typeface="Open Sans"/>
                <a:ea typeface="Open Sans"/>
                <a:cs typeface="Open Sans"/>
                <a:sym typeface="Open Sans"/>
              </a:rPr>
              <a:t>Pilot Year (2019-2020)</a:t>
            </a:r>
            <a:endParaRPr sz="2000" b="1" u="sng">
              <a:solidFill>
                <a:srgbClr val="001A72"/>
              </a:solidFill>
              <a:latin typeface="Open Sans"/>
              <a:ea typeface="Open Sans"/>
              <a:cs typeface="Open Sans"/>
              <a:sym typeface="Open Sans"/>
            </a:endParaRPr>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Mesa, Arizona</a:t>
            </a:r>
            <a:endParaRPr sz="2000"/>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Carson Junior High </a:t>
            </a:r>
            <a:endParaRPr sz="2000"/>
          </a:p>
          <a:p>
            <a:pPr marL="342900" marR="0" lvl="0" indent="-342900" algn="l" rtl="0">
              <a:spcBef>
                <a:spcPts val="0"/>
              </a:spcBef>
              <a:spcAft>
                <a:spcPts val="0"/>
              </a:spcAft>
              <a:buClr>
                <a:srgbClr val="001A72"/>
              </a:buClr>
              <a:buSzPts val="2400"/>
              <a:buFont typeface="Arial"/>
              <a:buChar char="•"/>
            </a:pPr>
            <a:r>
              <a:rPr lang="en-US" sz="2000">
                <a:solidFill>
                  <a:srgbClr val="001A72"/>
                </a:solidFill>
                <a:latin typeface="Open Sans"/>
                <a:ea typeface="Open Sans"/>
                <a:cs typeface="Open Sans"/>
                <a:sym typeface="Open Sans"/>
              </a:rPr>
              <a:t>1,200 students </a:t>
            </a:r>
            <a:endParaRPr sz="2000"/>
          </a:p>
          <a:p>
            <a:pPr marL="342900" marR="0" lvl="0" indent="-190500" algn="l" rtl="0">
              <a:spcBef>
                <a:spcPts val="0"/>
              </a:spcBef>
              <a:spcAft>
                <a:spcPts val="0"/>
              </a:spcAft>
              <a:buClr>
                <a:schemeClr val="dk1"/>
              </a:buClr>
              <a:buSzPts val="2400"/>
              <a:buFont typeface="Arial"/>
              <a:buNone/>
            </a:pPr>
            <a:endParaRPr sz="2000" b="1" i="0" u="none" strike="noStrike">
              <a:solidFill>
                <a:srgbClr val="001A72"/>
              </a:solidFill>
              <a:latin typeface="Open Sans"/>
              <a:ea typeface="Open Sans"/>
              <a:cs typeface="Open Sans"/>
              <a:sym typeface="Open Sans"/>
            </a:endParaRPr>
          </a:p>
          <a:p>
            <a:pPr marL="0" marR="0" lvl="0" indent="0" algn="l" rtl="0">
              <a:spcBef>
                <a:spcPts val="0"/>
              </a:spcBef>
              <a:spcAft>
                <a:spcPts val="0"/>
              </a:spcAft>
              <a:buNone/>
            </a:pPr>
            <a:r>
              <a:rPr lang="en-US" sz="2000" b="1" i="0" u="sng" strike="noStrike">
                <a:solidFill>
                  <a:srgbClr val="001A72"/>
                </a:solidFill>
                <a:latin typeface="Open Sans"/>
                <a:ea typeface="Open Sans"/>
                <a:cs typeface="Open Sans"/>
                <a:sym typeface="Open Sans"/>
              </a:rPr>
              <a:t>2</a:t>
            </a:r>
            <a:r>
              <a:rPr lang="en-US" sz="2000" b="1" i="0" u="sng" strike="noStrike" baseline="30000">
                <a:solidFill>
                  <a:srgbClr val="001A72"/>
                </a:solidFill>
                <a:latin typeface="Open Sans"/>
                <a:ea typeface="Open Sans"/>
                <a:cs typeface="Open Sans"/>
                <a:sym typeface="Open Sans"/>
              </a:rPr>
              <a:t>nd</a:t>
            </a:r>
            <a:r>
              <a:rPr lang="en-US" sz="2000" b="1" i="0" u="sng" strike="noStrike">
                <a:solidFill>
                  <a:srgbClr val="001A72"/>
                </a:solidFill>
                <a:latin typeface="Open Sans"/>
                <a:ea typeface="Open Sans"/>
                <a:cs typeface="Open Sans"/>
                <a:sym typeface="Open Sans"/>
              </a:rPr>
              <a:t> Year (2020 – 2021)</a:t>
            </a:r>
            <a:endParaRPr sz="2000"/>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Mesa &amp; Tucson</a:t>
            </a:r>
            <a:endParaRPr sz="2000"/>
          </a:p>
          <a:p>
            <a:pPr marL="342900" marR="0" lvl="0" indent="-342900" algn="l" rtl="0">
              <a:spcBef>
                <a:spcPts val="0"/>
              </a:spcBef>
              <a:spcAft>
                <a:spcPts val="0"/>
              </a:spcAft>
              <a:buClr>
                <a:srgbClr val="001A72"/>
              </a:buClr>
              <a:buSzPts val="2400"/>
              <a:buFont typeface="Arial"/>
              <a:buChar char="•"/>
            </a:pPr>
            <a:r>
              <a:rPr lang="en-US" sz="2000">
                <a:solidFill>
                  <a:srgbClr val="001A72"/>
                </a:solidFill>
                <a:latin typeface="Open Sans"/>
                <a:ea typeface="Open Sans"/>
                <a:cs typeface="Open Sans"/>
                <a:sym typeface="Open Sans"/>
              </a:rPr>
              <a:t>Carson Junior High</a:t>
            </a:r>
            <a:endParaRPr sz="2000"/>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Sunnyside HS</a:t>
            </a:r>
            <a:endParaRPr sz="2000"/>
          </a:p>
          <a:p>
            <a:pPr marL="342900" marR="0" lvl="0" indent="-342900" algn="l" rtl="0">
              <a:spcBef>
                <a:spcPts val="0"/>
              </a:spcBef>
              <a:spcAft>
                <a:spcPts val="0"/>
              </a:spcAft>
              <a:buClr>
                <a:srgbClr val="001A72"/>
              </a:buClr>
              <a:buSzPts val="2400"/>
              <a:buFont typeface="Arial"/>
              <a:buChar char="•"/>
            </a:pPr>
            <a:r>
              <a:rPr lang="en-US" sz="2000">
                <a:solidFill>
                  <a:srgbClr val="001A72"/>
                </a:solidFill>
                <a:latin typeface="Open Sans"/>
                <a:ea typeface="Open Sans"/>
                <a:cs typeface="Open Sans"/>
                <a:sym typeface="Open Sans"/>
              </a:rPr>
              <a:t>Desert View HS</a:t>
            </a:r>
            <a:endParaRPr sz="2000"/>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12,000 </a:t>
            </a:r>
            <a:r>
              <a:rPr lang="en-US" sz="2000">
                <a:solidFill>
                  <a:srgbClr val="001A72"/>
                </a:solidFill>
                <a:latin typeface="Open Sans"/>
                <a:ea typeface="Open Sans"/>
                <a:cs typeface="Open Sans"/>
                <a:sym typeface="Open Sans"/>
              </a:rPr>
              <a:t>students</a:t>
            </a:r>
            <a:endParaRPr sz="2000"/>
          </a:p>
          <a:p>
            <a:pPr marL="342900" marR="0" lvl="0" indent="-342900" algn="l" rtl="0">
              <a:spcBef>
                <a:spcPts val="0"/>
              </a:spcBef>
              <a:spcAft>
                <a:spcPts val="0"/>
              </a:spcAft>
              <a:buClr>
                <a:srgbClr val="001A72"/>
              </a:buClr>
              <a:buSzPts val="2400"/>
              <a:buFont typeface="Arial"/>
              <a:buChar char="•"/>
            </a:pPr>
            <a:r>
              <a:rPr lang="en-US" sz="2000" i="0" u="none" strike="noStrike">
                <a:solidFill>
                  <a:srgbClr val="001A72"/>
                </a:solidFill>
                <a:latin typeface="Open Sans"/>
                <a:ea typeface="Open Sans"/>
                <a:cs typeface="Open Sans"/>
                <a:sym typeface="Open Sans"/>
              </a:rPr>
              <a:t>Classroom &amp; Whole School Approach</a:t>
            </a:r>
            <a:endParaRPr sz="2000" i="0" u="none" strike="noStrike">
              <a:solidFill>
                <a:srgbClr val="001A72"/>
              </a:solidFill>
              <a:latin typeface="Open Sans"/>
              <a:ea typeface="Open Sans"/>
              <a:cs typeface="Open Sans"/>
              <a:sym typeface="Open Sans"/>
            </a:endParaRPr>
          </a:p>
          <a:p>
            <a:pPr marL="0" marR="0" lvl="0" indent="0" algn="l" rtl="0">
              <a:spcBef>
                <a:spcPts val="0"/>
              </a:spcBef>
              <a:spcAft>
                <a:spcPts val="0"/>
              </a:spcAft>
              <a:buNone/>
            </a:pPr>
            <a:r>
              <a:rPr lang="en-US" sz="1800" b="0">
                <a:solidFill>
                  <a:schemeClr val="dk1"/>
                </a:solidFill>
                <a:latin typeface="Calibri"/>
                <a:ea typeface="Calibri"/>
                <a:cs typeface="Calibri"/>
                <a:sym typeface="Calibri"/>
              </a:rPr>
              <a:t/>
            </a:r>
            <a:br>
              <a:rPr lang="en-US" sz="1800" b="0">
                <a:solidFill>
                  <a:schemeClr val="dk1"/>
                </a:solidFill>
                <a:latin typeface="Calibri"/>
                <a:ea typeface="Calibri"/>
                <a:cs typeface="Calibri"/>
                <a:sym typeface="Calibri"/>
              </a:rPr>
            </a:br>
            <a:r>
              <a:rPr lang="en-US" sz="1800" b="0">
                <a:solidFill>
                  <a:schemeClr val="dk1"/>
                </a:solidFill>
                <a:latin typeface="Calibri"/>
                <a:ea typeface="Calibri"/>
                <a:cs typeface="Calibri"/>
                <a:sym typeface="Calibri"/>
              </a:rPr>
              <a:t/>
            </a:r>
            <a:br>
              <a:rPr lang="en-US" sz="1800" b="0">
                <a:solidFill>
                  <a:schemeClr val="dk1"/>
                </a:solidFill>
                <a:latin typeface="Calibri"/>
                <a:ea typeface="Calibri"/>
                <a:cs typeface="Calibri"/>
                <a:sym typeface="Calibri"/>
              </a:rPr>
            </a:br>
            <a:r>
              <a:rPr lang="en-US" sz="1800" b="0">
                <a:solidFill>
                  <a:schemeClr val="dk1"/>
                </a:solidFill>
                <a:latin typeface="Calibri"/>
                <a:ea typeface="Calibri"/>
                <a:cs typeface="Calibri"/>
                <a:sym typeface="Calibri"/>
              </a:rPr>
              <a:t/>
            </a:r>
            <a:br>
              <a:rPr lang="en-US" sz="1800" b="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xmlns="" id="{6A1691BC-1B20-4D68-80C4-7C0FE117D3E4}"/>
              </a:ext>
            </a:extLst>
          </p:cNvPr>
          <p:cNvSpPr txBox="1"/>
          <p:nvPr/>
        </p:nvSpPr>
        <p:spPr>
          <a:xfrm>
            <a:off x="524956" y="1305199"/>
            <a:ext cx="8264770" cy="400110"/>
          </a:xfrm>
          <a:prstGeom prst="rect">
            <a:avLst/>
          </a:prstGeom>
          <a:noFill/>
        </p:spPr>
        <p:txBody>
          <a:bodyPr wrap="square">
            <a:spAutoFit/>
          </a:bodyPr>
          <a:lstStyle/>
          <a:p>
            <a:pPr marL="0" marR="0" lvl="0" indent="0" algn="ctr" rtl="0">
              <a:lnSpc>
                <a:spcPct val="100000"/>
              </a:lnSpc>
              <a:spcBef>
                <a:spcPts val="0"/>
              </a:spcBef>
              <a:spcAft>
                <a:spcPts val="0"/>
              </a:spcAft>
              <a:buClr>
                <a:srgbClr val="222E69"/>
              </a:buClr>
              <a:buSzPts val="2200"/>
              <a:buFont typeface="Open Sans"/>
              <a:buNone/>
            </a:pPr>
            <a:r>
              <a:rPr lang="en-US" sz="2000">
                <a:solidFill>
                  <a:srgbClr val="222E69"/>
                </a:solidFill>
                <a:latin typeface="Open Sans"/>
                <a:ea typeface="Open Sans"/>
                <a:cs typeface="Open Sans"/>
                <a:sym typeface="Open Sans"/>
              </a:rPr>
              <a:t>Engaging students with disabilities in all phases of the PB process</a:t>
            </a:r>
            <a:endParaRPr lang="en-US" sz="2000" b="1" i="0" u="none" strike="noStrike" cap="none">
              <a:solidFill>
                <a:srgbClr val="222E69"/>
              </a:solidFill>
              <a:latin typeface="Open Sans"/>
              <a:ea typeface="Open Sans"/>
              <a:cs typeface="Open Sans"/>
              <a:sym typeface="Open Sans"/>
            </a:endParaRPr>
          </a:p>
        </p:txBody>
      </p:sp>
    </p:spTree>
    <p:extLst>
      <p:ext uri="{BB962C8B-B14F-4D97-AF65-F5344CB8AC3E}">
        <p14:creationId xmlns:p14="http://schemas.microsoft.com/office/powerpoint/2010/main" val="3885388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0670-B5DD-4F68-9E90-A2FA4B435F75}"/>
              </a:ext>
            </a:extLst>
          </p:cNvPr>
          <p:cNvSpPr>
            <a:spLocks noGrp="1"/>
          </p:cNvSpPr>
          <p:nvPr>
            <p:ph type="title"/>
          </p:nvPr>
        </p:nvSpPr>
        <p:spPr/>
        <p:txBody>
          <a:bodyPr/>
          <a:lstStyle/>
          <a:p>
            <a:r>
              <a:rPr lang="en-US"/>
              <a:t>SPB: An Inclusivity Approach</a:t>
            </a:r>
          </a:p>
        </p:txBody>
      </p:sp>
      <p:pic>
        <p:nvPicPr>
          <p:cNvPr id="6" name="Google Shape;286;p18">
            <a:extLst>
              <a:ext uri="{FF2B5EF4-FFF2-40B4-BE49-F238E27FC236}">
                <a16:creationId xmlns:a16="http://schemas.microsoft.com/office/drawing/2014/main" xmlns="" id="{3268A9CB-4BDF-4F1D-AC95-FCBE2067FDE9}"/>
              </a:ext>
            </a:extLst>
          </p:cNvPr>
          <p:cNvPicPr preferRelativeResize="0"/>
          <p:nvPr/>
        </p:nvPicPr>
        <p:blipFill rotWithShape="1">
          <a:blip r:embed="rId3">
            <a:alphaModFix/>
          </a:blip>
          <a:srcRect/>
          <a:stretch/>
        </p:blipFill>
        <p:spPr>
          <a:xfrm>
            <a:off x="5002306" y="1470733"/>
            <a:ext cx="3894267" cy="480131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xmlns="" id="{7533D783-A099-4526-9CC8-1783F5E92DFE}"/>
              </a:ext>
            </a:extLst>
          </p:cNvPr>
          <p:cNvSpPr txBox="1"/>
          <p:nvPr/>
        </p:nvSpPr>
        <p:spPr>
          <a:xfrm>
            <a:off x="139849" y="1320126"/>
            <a:ext cx="4980791" cy="4801314"/>
          </a:xfrm>
          <a:prstGeom prst="rect">
            <a:avLst/>
          </a:prstGeom>
          <a:noFill/>
        </p:spPr>
        <p:txBody>
          <a:bodyPr wrap="square">
            <a:spAutoFit/>
          </a:bodyPr>
          <a:lstStyle/>
          <a:p>
            <a:pPr marL="342900" marR="0" lvl="0" indent="-342900" algn="l" rtl="0">
              <a:lnSpc>
                <a:spcPct val="100000"/>
              </a:lnSpc>
              <a:spcBef>
                <a:spcPts val="0"/>
              </a:spcBef>
              <a:spcAft>
                <a:spcPts val="0"/>
              </a:spcAft>
              <a:buClr>
                <a:srgbClr val="EA7600"/>
              </a:buClr>
              <a:buSzPts val="2400"/>
              <a:buFont typeface="Arial"/>
              <a:buChar char="•"/>
            </a:pPr>
            <a:r>
              <a:rPr lang="en-US" sz="1800" b="1">
                <a:solidFill>
                  <a:srgbClr val="EA7600"/>
                </a:solidFill>
                <a:latin typeface="Open Sans"/>
                <a:ea typeface="Open Sans"/>
                <a:cs typeface="Open Sans"/>
                <a:sym typeface="Open Sans"/>
              </a:rPr>
              <a:t>Promising Practice 1: </a:t>
            </a:r>
            <a:r>
              <a:rPr lang="en-US" sz="1800">
                <a:solidFill>
                  <a:srgbClr val="222E69"/>
                </a:solidFill>
                <a:latin typeface="Open Sans"/>
                <a:ea typeface="Open Sans"/>
                <a:cs typeface="Open Sans"/>
                <a:sym typeface="Open Sans"/>
              </a:rPr>
              <a:t>Ensure Campus Representation in Steering Committee Formation.</a:t>
            </a:r>
            <a:endParaRPr lang="en-US"/>
          </a:p>
          <a:p>
            <a:pPr marL="342900" marR="0" lvl="0" indent="-190500" algn="l" rtl="0">
              <a:lnSpc>
                <a:spcPct val="100000"/>
              </a:lnSpc>
              <a:spcBef>
                <a:spcPts val="0"/>
              </a:spcBef>
              <a:spcAft>
                <a:spcPts val="0"/>
              </a:spcAft>
              <a:buClr>
                <a:schemeClr val="dk1"/>
              </a:buClr>
              <a:buSzPts val="2400"/>
              <a:buFont typeface="Arial"/>
              <a:buNone/>
            </a:pPr>
            <a:endParaRPr lang="en-US" sz="1800">
              <a:solidFill>
                <a:srgbClr val="222E69"/>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EA7600"/>
              </a:buClr>
              <a:buSzPts val="2400"/>
              <a:buFont typeface="Arial"/>
              <a:buChar char="•"/>
            </a:pPr>
            <a:r>
              <a:rPr lang="en-US" sz="1800" b="1">
                <a:solidFill>
                  <a:srgbClr val="EA7600"/>
                </a:solidFill>
                <a:latin typeface="Open Sans"/>
                <a:ea typeface="Open Sans"/>
                <a:cs typeface="Open Sans"/>
                <a:sym typeface="Open Sans"/>
              </a:rPr>
              <a:t>Promising Practice 2: </a:t>
            </a:r>
            <a:r>
              <a:rPr lang="en-US" sz="1800">
                <a:solidFill>
                  <a:srgbClr val="222E69"/>
                </a:solidFill>
                <a:latin typeface="Open Sans"/>
                <a:ea typeface="Open Sans"/>
                <a:cs typeface="Open Sans"/>
                <a:sym typeface="Open Sans"/>
              </a:rPr>
              <a:t>Connect PB Process to Curriculum and Classroom Facilitation. </a:t>
            </a:r>
            <a:endParaRPr lang="en-US"/>
          </a:p>
          <a:p>
            <a:pPr marL="342900" marR="0" lvl="0" indent="-190500" algn="l" rtl="0">
              <a:lnSpc>
                <a:spcPct val="100000"/>
              </a:lnSpc>
              <a:spcBef>
                <a:spcPts val="0"/>
              </a:spcBef>
              <a:spcAft>
                <a:spcPts val="0"/>
              </a:spcAft>
              <a:buClr>
                <a:schemeClr val="dk1"/>
              </a:buClr>
              <a:buSzPts val="2400"/>
              <a:buFont typeface="Arial"/>
              <a:buNone/>
            </a:pPr>
            <a:endParaRPr lang="en-US" sz="1800">
              <a:solidFill>
                <a:srgbClr val="222E69"/>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EA7600"/>
              </a:buClr>
              <a:buSzPts val="2400"/>
              <a:buFont typeface="Arial"/>
              <a:buChar char="•"/>
            </a:pPr>
            <a:r>
              <a:rPr lang="en-US" sz="1800" b="1">
                <a:solidFill>
                  <a:srgbClr val="EA7600"/>
                </a:solidFill>
                <a:latin typeface="Open Sans"/>
                <a:ea typeface="Open Sans"/>
                <a:cs typeface="Open Sans"/>
                <a:sym typeface="Open Sans"/>
              </a:rPr>
              <a:t>Promising Practice 3: </a:t>
            </a:r>
            <a:r>
              <a:rPr lang="en-US" sz="1800" b="0" i="0" u="none" strike="noStrike">
                <a:solidFill>
                  <a:srgbClr val="001A72"/>
                </a:solidFill>
                <a:latin typeface="Open Sans"/>
                <a:ea typeface="Open Sans"/>
                <a:cs typeface="Open Sans"/>
                <a:sym typeface="Open Sans"/>
              </a:rPr>
              <a:t>Broaden Participation through Deliberation and Collective Decision-Making.</a:t>
            </a:r>
            <a:r>
              <a:rPr lang="en-US" sz="1800">
                <a:solidFill>
                  <a:srgbClr val="001A72"/>
                </a:solidFill>
                <a:latin typeface="Open Sans"/>
                <a:ea typeface="Open Sans"/>
                <a:cs typeface="Open Sans"/>
                <a:sym typeface="Open Sans"/>
              </a:rPr>
              <a:t>  </a:t>
            </a:r>
            <a:endParaRPr lang="en-US"/>
          </a:p>
          <a:p>
            <a:pPr marL="342900" marR="0" lvl="0" indent="-190500" algn="l" rtl="0">
              <a:lnSpc>
                <a:spcPct val="100000"/>
              </a:lnSpc>
              <a:spcBef>
                <a:spcPts val="0"/>
              </a:spcBef>
              <a:spcAft>
                <a:spcPts val="0"/>
              </a:spcAft>
              <a:buClr>
                <a:schemeClr val="dk1"/>
              </a:buClr>
              <a:buSzPts val="2400"/>
              <a:buFont typeface="Arial"/>
              <a:buNone/>
            </a:pPr>
            <a:endParaRPr lang="en-US" sz="1800">
              <a:solidFill>
                <a:srgbClr val="001A72"/>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EA7600"/>
              </a:buClr>
              <a:buSzPts val="2400"/>
              <a:buFont typeface="Arial"/>
              <a:buChar char="•"/>
            </a:pPr>
            <a:r>
              <a:rPr lang="en-US" sz="1800" b="1">
                <a:solidFill>
                  <a:srgbClr val="EA7600"/>
                </a:solidFill>
                <a:latin typeface="Open Sans"/>
                <a:ea typeface="Open Sans"/>
                <a:cs typeface="Open Sans"/>
                <a:sym typeface="Open Sans"/>
              </a:rPr>
              <a:t>Promising Practice 4: </a:t>
            </a:r>
            <a:r>
              <a:rPr lang="en-US" sz="1800" b="0" i="0" u="none" strike="noStrike">
                <a:solidFill>
                  <a:srgbClr val="001A72"/>
                </a:solidFill>
                <a:latin typeface="Open Sans"/>
                <a:ea typeface="Open Sans"/>
                <a:cs typeface="Open Sans"/>
                <a:sym typeface="Open Sans"/>
              </a:rPr>
              <a:t>Ensure Inclusive Communication to Reach All Learners.</a:t>
            </a:r>
            <a:endParaRPr lang="en-US"/>
          </a:p>
          <a:p>
            <a:pPr marL="342900" marR="0" lvl="0" indent="-190500" algn="l" rtl="0">
              <a:lnSpc>
                <a:spcPct val="100000"/>
              </a:lnSpc>
              <a:spcBef>
                <a:spcPts val="0"/>
              </a:spcBef>
              <a:spcAft>
                <a:spcPts val="0"/>
              </a:spcAft>
              <a:buClr>
                <a:schemeClr val="dk1"/>
              </a:buClr>
              <a:buSzPts val="2400"/>
              <a:buFont typeface="Arial"/>
              <a:buNone/>
            </a:pPr>
            <a:endParaRPr lang="en-US" sz="1800" b="0" i="0" u="none" strike="noStrike">
              <a:solidFill>
                <a:srgbClr val="001A72"/>
              </a:solidFill>
              <a:latin typeface="Open Sans"/>
              <a:ea typeface="Open Sans"/>
              <a:cs typeface="Open Sans"/>
              <a:sym typeface="Open Sans"/>
            </a:endParaRPr>
          </a:p>
          <a:p>
            <a:pPr marL="342900" marR="0" lvl="0" indent="-342900" algn="l" rtl="0">
              <a:lnSpc>
                <a:spcPct val="100000"/>
              </a:lnSpc>
              <a:spcBef>
                <a:spcPts val="0"/>
              </a:spcBef>
              <a:spcAft>
                <a:spcPts val="0"/>
              </a:spcAft>
              <a:buClr>
                <a:srgbClr val="EA7600"/>
              </a:buClr>
              <a:buSzPts val="2400"/>
              <a:buFont typeface="Arial"/>
              <a:buChar char="•"/>
            </a:pPr>
            <a:r>
              <a:rPr lang="en-US" sz="1800" b="1">
                <a:solidFill>
                  <a:srgbClr val="EA7600"/>
                </a:solidFill>
                <a:latin typeface="Open Sans"/>
                <a:ea typeface="Open Sans"/>
                <a:cs typeface="Open Sans"/>
                <a:sym typeface="Open Sans"/>
              </a:rPr>
              <a:t>Promising Practice 5: </a:t>
            </a:r>
            <a:r>
              <a:rPr lang="en-US" sz="1800" b="0" i="0" u="none" strike="noStrike">
                <a:solidFill>
                  <a:srgbClr val="001A72"/>
                </a:solidFill>
                <a:latin typeface="Open Sans"/>
                <a:ea typeface="Open Sans"/>
                <a:cs typeface="Open Sans"/>
                <a:sym typeface="Open Sans"/>
              </a:rPr>
              <a:t>Emphasize Whole School Community Engagement.</a:t>
            </a:r>
            <a:endParaRPr lang="en-US" sz="1800" b="1" i="0" u="none" strike="noStrike" cap="none">
              <a:solidFill>
                <a:srgbClr val="001A72"/>
              </a:solidFill>
              <a:latin typeface="Open Sans"/>
              <a:ea typeface="Open Sans"/>
              <a:cs typeface="Open Sans"/>
              <a:sym typeface="Open Sans"/>
            </a:endParaRPr>
          </a:p>
        </p:txBody>
      </p:sp>
    </p:spTree>
    <p:extLst>
      <p:ext uri="{BB962C8B-B14F-4D97-AF65-F5344CB8AC3E}">
        <p14:creationId xmlns:p14="http://schemas.microsoft.com/office/powerpoint/2010/main" val="68693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4DA502-A7A3-4D23-8DBF-1B01F6EB606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34496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0670-B5DD-4F68-9E90-A2FA4B435F75}"/>
              </a:ext>
            </a:extLst>
          </p:cNvPr>
          <p:cNvSpPr>
            <a:spLocks noGrp="1"/>
          </p:cNvSpPr>
          <p:nvPr>
            <p:ph type="title"/>
          </p:nvPr>
        </p:nvSpPr>
        <p:spPr/>
        <p:txBody>
          <a:bodyPr/>
          <a:lstStyle/>
          <a:p>
            <a:r>
              <a:rPr lang="en-US"/>
              <a:t>SPB: An Inclusivity Approach</a:t>
            </a:r>
          </a:p>
        </p:txBody>
      </p:sp>
      <p:pic>
        <p:nvPicPr>
          <p:cNvPr id="6" name="Google Shape;279;p16">
            <a:extLst>
              <a:ext uri="{FF2B5EF4-FFF2-40B4-BE49-F238E27FC236}">
                <a16:creationId xmlns:a16="http://schemas.microsoft.com/office/drawing/2014/main" xmlns="" id="{81D36C88-56B9-47B1-8773-11B101F6B79B}"/>
              </a:ext>
            </a:extLst>
          </p:cNvPr>
          <p:cNvPicPr preferRelativeResize="0"/>
          <p:nvPr/>
        </p:nvPicPr>
        <p:blipFill rotWithShape="1">
          <a:blip r:embed="rId3">
            <a:alphaModFix/>
          </a:blip>
          <a:srcRect l="39458" r="13561"/>
          <a:stretch/>
        </p:blipFill>
        <p:spPr>
          <a:xfrm>
            <a:off x="394557" y="1463582"/>
            <a:ext cx="3833198" cy="4662438"/>
          </a:xfrm>
          <a:prstGeom prst="rect">
            <a:avLst/>
          </a:prstGeom>
          <a:noFill/>
          <a:ln>
            <a:noFill/>
          </a:ln>
        </p:spPr>
      </p:pic>
      <p:sp>
        <p:nvSpPr>
          <p:cNvPr id="7" name="Google Shape;278;p16">
            <a:extLst>
              <a:ext uri="{FF2B5EF4-FFF2-40B4-BE49-F238E27FC236}">
                <a16:creationId xmlns:a16="http://schemas.microsoft.com/office/drawing/2014/main" xmlns="" id="{D37145E6-AEF3-4D17-B93D-EFE52468CED6}"/>
              </a:ext>
            </a:extLst>
          </p:cNvPr>
          <p:cNvSpPr txBox="1"/>
          <p:nvPr/>
        </p:nvSpPr>
        <p:spPr>
          <a:xfrm>
            <a:off x="4572000" y="1554468"/>
            <a:ext cx="4295775" cy="52014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a:solidFill>
                  <a:srgbClr val="001A72"/>
                </a:solidFill>
                <a:latin typeface="Open Sans"/>
                <a:ea typeface="Open Sans"/>
                <a:cs typeface="Open Sans"/>
                <a:sym typeface="Open Sans"/>
              </a:rPr>
              <a:t>Evaluation Strategies:</a:t>
            </a:r>
            <a:endParaRPr/>
          </a:p>
          <a:p>
            <a:pPr marL="285750" marR="0" lvl="0" indent="-285750" algn="l" rtl="0">
              <a:spcBef>
                <a:spcPts val="0"/>
              </a:spcBef>
              <a:spcAft>
                <a:spcPts val="0"/>
              </a:spcAft>
              <a:buClr>
                <a:srgbClr val="001A72"/>
              </a:buClr>
              <a:buSzPts val="2400"/>
              <a:buFont typeface="Arial"/>
              <a:buChar char="•"/>
            </a:pPr>
            <a:r>
              <a:rPr lang="en-US" sz="2400">
                <a:solidFill>
                  <a:srgbClr val="001A72"/>
                </a:solidFill>
                <a:latin typeface="Open Sans"/>
                <a:ea typeface="Open Sans"/>
                <a:cs typeface="Open Sans"/>
                <a:sym typeface="Open Sans"/>
              </a:rPr>
              <a:t>YPAR Methodology</a:t>
            </a:r>
            <a:r>
              <a:rPr lang="en-US" sz="2400" b="0" i="0" u="none" strike="noStrike">
                <a:solidFill>
                  <a:srgbClr val="001A72"/>
                </a:solidFill>
                <a:latin typeface="Open Sans"/>
                <a:ea typeface="Open Sans"/>
                <a:cs typeface="Open Sans"/>
                <a:sym typeface="Open Sans"/>
              </a:rPr>
              <a:t> </a:t>
            </a:r>
            <a:endParaRPr/>
          </a:p>
          <a:p>
            <a:pPr marL="285750" marR="0" lvl="0" indent="-285750" algn="l" rtl="0">
              <a:spcBef>
                <a:spcPts val="0"/>
              </a:spcBef>
              <a:spcAft>
                <a:spcPts val="0"/>
              </a:spcAft>
              <a:buClr>
                <a:srgbClr val="001A72"/>
              </a:buClr>
              <a:buSzPts val="2400"/>
              <a:buFont typeface="Arial"/>
              <a:buChar char="•"/>
            </a:pPr>
            <a:r>
              <a:rPr lang="en-US" sz="2400" b="0" i="0" u="none" strike="noStrike">
                <a:solidFill>
                  <a:srgbClr val="001A72"/>
                </a:solidFill>
                <a:latin typeface="Open Sans"/>
                <a:ea typeface="Open Sans"/>
                <a:cs typeface="Open Sans"/>
                <a:sym typeface="Open Sans"/>
              </a:rPr>
              <a:t>Mixed Methods Approach</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Surveys</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Interviews &amp; Focus Groups</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Photovoice</a:t>
            </a:r>
            <a:endParaRPr sz="2400" b="0" i="0" u="none" strike="noStrike" cap="none">
              <a:solidFill>
                <a:srgbClr val="001A72"/>
              </a:solidFill>
              <a:latin typeface="Open Sans"/>
              <a:ea typeface="Open Sans"/>
              <a:cs typeface="Open Sans"/>
              <a:sym typeface="Open Sans"/>
            </a:endParaRPr>
          </a:p>
          <a:p>
            <a:pPr marL="285750" marR="0" lvl="0" indent="-285750" algn="l" rtl="0">
              <a:spcBef>
                <a:spcPts val="0"/>
              </a:spcBef>
              <a:spcAft>
                <a:spcPts val="0"/>
              </a:spcAft>
              <a:buClr>
                <a:srgbClr val="001A72"/>
              </a:buClr>
              <a:buSzPts val="2400"/>
              <a:buFont typeface="Arial"/>
              <a:buChar char="•"/>
            </a:pPr>
            <a:r>
              <a:rPr lang="en-US" sz="2400" b="0" i="0" u="none" strike="noStrike">
                <a:solidFill>
                  <a:srgbClr val="001A72"/>
                </a:solidFill>
                <a:latin typeface="Open Sans"/>
                <a:ea typeface="Open Sans"/>
                <a:cs typeface="Open Sans"/>
                <a:sym typeface="Open Sans"/>
              </a:rPr>
              <a:t>KASP Indicators Survey</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Knowledge</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Attitudes</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Skills</a:t>
            </a:r>
            <a:endParaRPr/>
          </a:p>
          <a:p>
            <a:pPr marL="742950" marR="0" lvl="1" indent="-285750" algn="l" rtl="0">
              <a:spcBef>
                <a:spcPts val="0"/>
              </a:spcBef>
              <a:spcAft>
                <a:spcPts val="0"/>
              </a:spcAft>
              <a:buClr>
                <a:srgbClr val="001A72"/>
              </a:buClr>
              <a:buSzPts val="2400"/>
              <a:buFont typeface="Arial"/>
              <a:buChar char="•"/>
            </a:pPr>
            <a:r>
              <a:rPr lang="en-US" sz="2400" b="0" i="0" u="none" strike="noStrike" cap="none">
                <a:solidFill>
                  <a:srgbClr val="001A72"/>
                </a:solidFill>
                <a:latin typeface="Open Sans"/>
                <a:ea typeface="Open Sans"/>
                <a:cs typeface="Open Sans"/>
                <a:sym typeface="Open Sans"/>
              </a:rPr>
              <a:t>Practices  </a:t>
            </a:r>
            <a:endParaRPr/>
          </a:p>
          <a:p>
            <a:pPr marL="0" marR="0" lvl="0" indent="0" algn="ctr" rtl="0">
              <a:lnSpc>
                <a:spcPct val="100000"/>
              </a:lnSpc>
              <a:spcBef>
                <a:spcPts val="0"/>
              </a:spcBef>
              <a:spcAft>
                <a:spcPts val="0"/>
              </a:spcAft>
              <a:buNone/>
            </a:pPr>
            <a:endParaRPr sz="2200" b="1" i="0" u="none" strike="noStrike" cap="none">
              <a:solidFill>
                <a:srgbClr val="001A72"/>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2200"/>
              <a:buFont typeface="Calibri"/>
              <a:buNone/>
            </a:pPr>
            <a:endParaRPr sz="2200" b="1" i="0" u="none" strike="noStrike" cap="none">
              <a:solidFill>
                <a:srgbClr val="222E69"/>
              </a:solidFill>
              <a:latin typeface="Open Sans"/>
              <a:ea typeface="Open Sans"/>
              <a:cs typeface="Open Sans"/>
              <a:sym typeface="Open Sans"/>
            </a:endParaRPr>
          </a:p>
        </p:txBody>
      </p:sp>
    </p:spTree>
    <p:extLst>
      <p:ext uri="{BB962C8B-B14F-4D97-AF65-F5344CB8AC3E}">
        <p14:creationId xmlns:p14="http://schemas.microsoft.com/office/powerpoint/2010/main" val="1962521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E0670-B5DD-4F68-9E90-A2FA4B435F75}"/>
              </a:ext>
            </a:extLst>
          </p:cNvPr>
          <p:cNvSpPr>
            <a:spLocks noGrp="1"/>
          </p:cNvSpPr>
          <p:nvPr>
            <p:ph type="title"/>
          </p:nvPr>
        </p:nvSpPr>
        <p:spPr/>
        <p:txBody>
          <a:bodyPr/>
          <a:lstStyle/>
          <a:p>
            <a:r>
              <a:rPr lang="en-US"/>
              <a:t>SPB: An Inclusivity Approach</a:t>
            </a:r>
          </a:p>
        </p:txBody>
      </p:sp>
      <p:pic>
        <p:nvPicPr>
          <p:cNvPr id="5" name="Google Shape;312;p20">
            <a:extLst>
              <a:ext uri="{FF2B5EF4-FFF2-40B4-BE49-F238E27FC236}">
                <a16:creationId xmlns:a16="http://schemas.microsoft.com/office/drawing/2014/main" xmlns="" id="{7FACCC6F-78EA-4AF9-83C0-D3D90A05798C}"/>
              </a:ext>
            </a:extLst>
          </p:cNvPr>
          <p:cNvPicPr preferRelativeResize="0"/>
          <p:nvPr/>
        </p:nvPicPr>
        <p:blipFill rotWithShape="1">
          <a:blip r:embed="rId3">
            <a:alphaModFix/>
          </a:blip>
          <a:srcRect/>
          <a:stretch/>
        </p:blipFill>
        <p:spPr>
          <a:xfrm>
            <a:off x="448349" y="1305285"/>
            <a:ext cx="3531981" cy="4805059"/>
          </a:xfrm>
          <a:prstGeom prst="rect">
            <a:avLst/>
          </a:prstGeom>
          <a:noFill/>
          <a:ln>
            <a:noFill/>
          </a:ln>
        </p:spPr>
      </p:pic>
      <p:sp>
        <p:nvSpPr>
          <p:cNvPr id="9" name="TextBox 8">
            <a:extLst>
              <a:ext uri="{FF2B5EF4-FFF2-40B4-BE49-F238E27FC236}">
                <a16:creationId xmlns:a16="http://schemas.microsoft.com/office/drawing/2014/main" xmlns="" id="{056536F8-55A4-40C6-A283-EDAD35BA3172}"/>
              </a:ext>
            </a:extLst>
          </p:cNvPr>
          <p:cNvSpPr txBox="1"/>
          <p:nvPr/>
        </p:nvSpPr>
        <p:spPr>
          <a:xfrm>
            <a:off x="4468306" y="1463582"/>
            <a:ext cx="4572000" cy="48936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1A72"/>
                </a:solidFill>
                <a:effectLst/>
                <a:uLnTx/>
                <a:uFillTx/>
                <a:latin typeface="Open Sans"/>
                <a:ea typeface="Open Sans"/>
                <a:cs typeface="Open Sans"/>
                <a:sym typeface="Open Sans"/>
              </a:rPr>
              <a:t>Project Outcomes: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400" b="0" i="0" u="none" strike="noStrike" kern="1200" cap="none" spc="0" normalizeH="0" baseline="0" noProof="0">
                <a:ln>
                  <a:noFill/>
                </a:ln>
                <a:solidFill>
                  <a:srgbClr val="001A72"/>
                </a:solidFill>
                <a:effectLst/>
                <a:uLnTx/>
                <a:uFillTx/>
                <a:latin typeface="Open Sans"/>
                <a:ea typeface="Open Sans"/>
                <a:cs typeface="Open Sans"/>
                <a:sym typeface="Open Sans"/>
              </a:rPr>
              <a:t>Increased self-advocacy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400" b="0" i="0" u="none" strike="noStrike" kern="1200" cap="none" spc="0" normalizeH="0" baseline="0" noProof="0">
                <a:ln>
                  <a:noFill/>
                </a:ln>
                <a:solidFill>
                  <a:srgbClr val="001A72"/>
                </a:solidFill>
                <a:effectLst/>
                <a:uLnTx/>
                <a:uFillTx/>
                <a:latin typeface="Open Sans"/>
                <a:ea typeface="Open Sans"/>
                <a:cs typeface="Open Sans"/>
                <a:sym typeface="Open Sans"/>
              </a:rPr>
              <a:t>Increased trust, communication, and solidarity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400" b="0" i="0" u="none" strike="noStrike" kern="1200" cap="none" spc="0" normalizeH="0" baseline="0" noProof="0">
                <a:ln>
                  <a:noFill/>
                </a:ln>
                <a:solidFill>
                  <a:srgbClr val="001A72"/>
                </a:solidFill>
                <a:effectLst/>
                <a:uLnTx/>
                <a:uFillTx/>
                <a:latin typeface="Open Sans"/>
                <a:ea typeface="Open Sans"/>
                <a:cs typeface="Open Sans"/>
                <a:sym typeface="Open Sans"/>
              </a:rPr>
              <a:t>Gained long-lasting Civic KASP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400" b="0" i="0" u="none" strike="noStrike" kern="1200" cap="none" spc="0" normalizeH="0" baseline="0" noProof="0">
                <a:ln>
                  <a:noFill/>
                </a:ln>
                <a:solidFill>
                  <a:srgbClr val="001A72"/>
                </a:solidFill>
                <a:effectLst/>
                <a:uLnTx/>
                <a:uFillTx/>
                <a:latin typeface="Open Sans"/>
                <a:ea typeface="Open Sans"/>
                <a:cs typeface="Open Sans"/>
                <a:sym typeface="Open Sans"/>
              </a:rPr>
              <a:t>Created a more inclusive, connected school community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400" b="0" i="0" u="none" strike="noStrike" kern="1200" cap="none" spc="0" normalizeH="0" baseline="0" noProof="0">
                <a:ln>
                  <a:noFill/>
                </a:ln>
                <a:solidFill>
                  <a:srgbClr val="001A72"/>
                </a:solidFill>
                <a:effectLst/>
                <a:uLnTx/>
                <a:uFillTx/>
                <a:latin typeface="Open Sans"/>
                <a:ea typeface="Open Sans"/>
                <a:cs typeface="Open Sans"/>
                <a:sym typeface="Open Sans"/>
              </a:rPr>
              <a:t>Provided a place for students to work together, build relationships, and share leadership roles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95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9B79E5E-9745-4120-A61C-F99AE6E2F348}"/>
              </a:ext>
            </a:extLst>
          </p:cNvPr>
          <p:cNvSpPr/>
          <p:nvPr/>
        </p:nvSpPr>
        <p:spPr>
          <a:xfrm>
            <a:off x="1470991" y="1087818"/>
            <a:ext cx="6122505" cy="4408522"/>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xmlns="" id="{5075B010-9E58-4874-A1A6-0086B84C4318}"/>
              </a:ext>
            </a:extLst>
          </p:cNvPr>
          <p:cNvSpPr txBox="1">
            <a:spLocks/>
          </p:cNvSpPr>
          <p:nvPr/>
        </p:nvSpPr>
        <p:spPr>
          <a:xfrm>
            <a:off x="0" y="2454395"/>
            <a:ext cx="9144000" cy="975972"/>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r>
              <a:rPr lang="en-US" sz="5400" b="1">
                <a:solidFill>
                  <a:srgbClr val="FCB448"/>
                </a:solidFill>
                <a:latin typeface="FreightBig Pro Black" panose="02000A03090000020004" pitchFamily="50" charset="0"/>
                <a:ea typeface="Open Sans" panose="020B0606030504020204" pitchFamily="34" charset="0"/>
                <a:cs typeface="Open Sans" panose="020B0606030504020204" pitchFamily="34" charset="0"/>
              </a:rPr>
              <a:t>Mission</a:t>
            </a:r>
          </a:p>
        </p:txBody>
      </p:sp>
      <p:sp>
        <p:nvSpPr>
          <p:cNvPr id="6" name="Title 1">
            <a:extLst>
              <a:ext uri="{FF2B5EF4-FFF2-40B4-BE49-F238E27FC236}">
                <a16:creationId xmlns:a16="http://schemas.microsoft.com/office/drawing/2014/main" xmlns="" id="{D7F2612C-CF8F-4C15-A41B-1E7C1325F9FF}"/>
              </a:ext>
            </a:extLst>
          </p:cNvPr>
          <p:cNvSpPr txBox="1">
            <a:spLocks/>
          </p:cNvSpPr>
          <p:nvPr/>
        </p:nvSpPr>
        <p:spPr>
          <a:xfrm>
            <a:off x="-1" y="3372070"/>
            <a:ext cx="9144000" cy="2428257"/>
          </a:xfrm>
          <a:prstGeom prst="rect">
            <a:avLst/>
          </a:prstGeom>
          <a:noFill/>
          <a:ln>
            <a:noFill/>
          </a:ln>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defTabSz="342900">
              <a:defRPr/>
            </a:pPr>
            <a:r>
              <a:rPr lang="en-US" sz="2400">
                <a:solidFill>
                  <a:srgbClr val="FFFFFF"/>
                </a:solidFill>
                <a:latin typeface="Open Sans" panose="020B0606030504020204" pitchFamily="34" charset="0"/>
                <a:ea typeface="Open Sans" panose="020B0606030504020204" pitchFamily="34" charset="0"/>
                <a:cs typeface="Open Sans" panose="020B0606030504020204" pitchFamily="34" charset="0"/>
              </a:rPr>
              <a:t>The Center for the Future of Arizona </a:t>
            </a:r>
          </a:p>
          <a:p>
            <a:pPr defTabSz="342900">
              <a:defRPr/>
            </a:pPr>
            <a:r>
              <a:rPr lang="en-US" sz="2400">
                <a:solidFill>
                  <a:srgbClr val="FFFFFF"/>
                </a:solidFill>
                <a:latin typeface="Open Sans" panose="020B0606030504020204" pitchFamily="34" charset="0"/>
                <a:ea typeface="Open Sans" panose="020B0606030504020204" pitchFamily="34" charset="0"/>
                <a:cs typeface="Open Sans" panose="020B0606030504020204" pitchFamily="34" charset="0"/>
              </a:rPr>
              <a:t>brings Arizonans together  </a:t>
            </a:r>
          </a:p>
          <a:p>
            <a:pPr defTabSz="342900">
              <a:defRPr/>
            </a:pPr>
            <a:r>
              <a:rPr lang="en-US" sz="2400">
                <a:solidFill>
                  <a:srgbClr val="FFFFFF"/>
                </a:solidFill>
                <a:latin typeface="Open Sans" panose="020B0606030504020204" pitchFamily="34" charset="0"/>
                <a:ea typeface="Open Sans" panose="020B0606030504020204" pitchFamily="34" charset="0"/>
                <a:cs typeface="Open Sans" panose="020B0606030504020204" pitchFamily="34" charset="0"/>
              </a:rPr>
              <a:t>to create a stronger and brighter</a:t>
            </a:r>
          </a:p>
          <a:p>
            <a:pPr defTabSz="342900">
              <a:defRPr/>
            </a:pPr>
            <a:r>
              <a:rPr lang="en-US" sz="2400">
                <a:solidFill>
                  <a:srgbClr val="FFFFFF"/>
                </a:solidFill>
                <a:latin typeface="Open Sans" panose="020B0606030504020204" pitchFamily="34" charset="0"/>
                <a:ea typeface="Open Sans" panose="020B0606030504020204" pitchFamily="34" charset="0"/>
                <a:cs typeface="Open Sans" panose="020B0606030504020204" pitchFamily="34" charset="0"/>
              </a:rPr>
              <a:t> future for our state.</a:t>
            </a:r>
          </a:p>
        </p:txBody>
      </p:sp>
      <p:pic>
        <p:nvPicPr>
          <p:cNvPr id="12" name="Picture 11" descr="Logo&#10;&#10;Description automatically generated">
            <a:extLst>
              <a:ext uri="{FF2B5EF4-FFF2-40B4-BE49-F238E27FC236}">
                <a16:creationId xmlns:a16="http://schemas.microsoft.com/office/drawing/2014/main" xmlns="" id="{4CF36DFD-02D1-42F4-9C80-2E1788E305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4" t="7477" r="22887" b="39067"/>
          <a:stretch/>
        </p:blipFill>
        <p:spPr>
          <a:xfrm>
            <a:off x="3955773" y="1449175"/>
            <a:ext cx="964097" cy="1005220"/>
          </a:xfrm>
          <a:prstGeom prst="rect">
            <a:avLst/>
          </a:prstGeom>
        </p:spPr>
      </p:pic>
    </p:spTree>
    <p:extLst>
      <p:ext uri="{BB962C8B-B14F-4D97-AF65-F5344CB8AC3E}">
        <p14:creationId xmlns:p14="http://schemas.microsoft.com/office/powerpoint/2010/main" val="279776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sp>
        <p:nvSpPr>
          <p:cNvPr id="318" name="Google Shape;318;p21"/>
          <p:cNvSpPr txBox="1"/>
          <p:nvPr/>
        </p:nvSpPr>
        <p:spPr>
          <a:xfrm>
            <a:off x="0" y="327405"/>
            <a:ext cx="9144000" cy="10465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b="1">
                <a:solidFill>
                  <a:srgbClr val="222E69"/>
                </a:solidFill>
                <a:latin typeface="Arial"/>
                <a:ea typeface="Arial"/>
                <a:cs typeface="Arial"/>
                <a:sym typeface="Arial"/>
              </a:rPr>
              <a:t>SPB: An Inclusivity Approach</a:t>
            </a:r>
            <a:endParaRPr/>
          </a:p>
        </p:txBody>
      </p:sp>
      <p:sp>
        <p:nvSpPr>
          <p:cNvPr id="319" name="Google Shape;319;p21"/>
          <p:cNvSpPr/>
          <p:nvPr/>
        </p:nvSpPr>
        <p:spPr>
          <a:xfrm>
            <a:off x="191530" y="1277392"/>
            <a:ext cx="2792627" cy="2100648"/>
          </a:xfrm>
          <a:prstGeom prst="wedgeRoundRectCallout">
            <a:avLst>
              <a:gd name="adj1" fmla="val -20833"/>
              <a:gd name="adj2" fmla="val 62500"/>
              <a:gd name="adj3" fmla="val 0"/>
            </a:avLst>
          </a:prstGeom>
          <a:solidFill>
            <a:srgbClr val="EA76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Open Sans"/>
                <a:ea typeface="Open Sans"/>
                <a:cs typeface="Open Sans"/>
                <a:sym typeface="Open Sans"/>
              </a:rPr>
              <a:t>“PB makes me feel more important because I help make decisions.”</a:t>
            </a:r>
            <a:endParaRPr sz="2000">
              <a:solidFill>
                <a:schemeClr val="lt1"/>
              </a:solidFill>
              <a:latin typeface="Open Sans"/>
              <a:ea typeface="Open Sans"/>
              <a:cs typeface="Open Sans"/>
              <a:sym typeface="Open Sans"/>
            </a:endParaRPr>
          </a:p>
        </p:txBody>
      </p:sp>
      <p:sp>
        <p:nvSpPr>
          <p:cNvPr id="320" name="Google Shape;320;p21"/>
          <p:cNvSpPr/>
          <p:nvPr/>
        </p:nvSpPr>
        <p:spPr>
          <a:xfrm>
            <a:off x="6201034" y="1293604"/>
            <a:ext cx="2792627" cy="2100648"/>
          </a:xfrm>
          <a:prstGeom prst="wedgeRoundRectCallout">
            <a:avLst>
              <a:gd name="adj1" fmla="val -20833"/>
              <a:gd name="adj2" fmla="val 62500"/>
              <a:gd name="adj3" fmla="val 0"/>
            </a:avLst>
          </a:prstGeom>
          <a:solidFill>
            <a:srgbClr val="EBA7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Open Sans"/>
                <a:ea typeface="Open Sans"/>
                <a:cs typeface="Open Sans"/>
                <a:sym typeface="Open Sans"/>
              </a:rPr>
              <a:t>“I learned to advocate for myself because I knew I had a good idea.” </a:t>
            </a:r>
            <a:endParaRPr/>
          </a:p>
        </p:txBody>
      </p:sp>
      <p:sp>
        <p:nvSpPr>
          <p:cNvPr id="321" name="Google Shape;321;p21"/>
          <p:cNvSpPr/>
          <p:nvPr/>
        </p:nvSpPr>
        <p:spPr>
          <a:xfrm>
            <a:off x="3175686" y="1293604"/>
            <a:ext cx="2792627" cy="2100648"/>
          </a:xfrm>
          <a:prstGeom prst="wedgeRoundRectCallout">
            <a:avLst>
              <a:gd name="adj1" fmla="val -20833"/>
              <a:gd name="adj2" fmla="val 62500"/>
              <a:gd name="adj3" fmla="val 0"/>
            </a:avLst>
          </a:prstGeom>
          <a:solidFill>
            <a:srgbClr val="1625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Open Sans"/>
              <a:ea typeface="Open Sans"/>
              <a:cs typeface="Open Sans"/>
              <a:sym typeface="Open Sans"/>
            </a:endParaRPr>
          </a:p>
          <a:p>
            <a:pPr marL="0" marR="0" lvl="0" indent="0" algn="ctr" rtl="0">
              <a:spcBef>
                <a:spcPts val="0"/>
              </a:spcBef>
              <a:spcAft>
                <a:spcPts val="0"/>
              </a:spcAft>
              <a:buNone/>
            </a:pPr>
            <a:r>
              <a:rPr lang="en-US" sz="2400">
                <a:solidFill>
                  <a:schemeClr val="lt1"/>
                </a:solidFill>
                <a:latin typeface="Open Sans"/>
                <a:ea typeface="Open Sans"/>
                <a:cs typeface="Open Sans"/>
                <a:sym typeface="Open Sans"/>
              </a:rPr>
              <a:t>“At first I was nervous, but now I know I can do it.”</a:t>
            </a:r>
            <a:endParaRPr/>
          </a:p>
          <a:p>
            <a:pPr marL="0" marR="0" lvl="0" indent="0" algn="l" rtl="0">
              <a:spcBef>
                <a:spcPts val="0"/>
              </a:spcBef>
              <a:spcAft>
                <a:spcPts val="0"/>
              </a:spcAft>
              <a:buNone/>
            </a:pPr>
            <a:endParaRPr sz="2400">
              <a:solidFill>
                <a:schemeClr val="lt1"/>
              </a:solidFill>
              <a:latin typeface="Open Sans"/>
              <a:ea typeface="Open Sans"/>
              <a:cs typeface="Open Sans"/>
              <a:sym typeface="Open Sans"/>
            </a:endParaRPr>
          </a:p>
        </p:txBody>
      </p:sp>
      <p:pic>
        <p:nvPicPr>
          <p:cNvPr id="322" name="Google Shape;322;p21"/>
          <p:cNvPicPr preferRelativeResize="0"/>
          <p:nvPr/>
        </p:nvPicPr>
        <p:blipFill rotWithShape="1">
          <a:blip r:embed="rId3">
            <a:alphaModFix/>
          </a:blip>
          <a:srcRect/>
          <a:stretch/>
        </p:blipFill>
        <p:spPr>
          <a:xfrm>
            <a:off x="-207840" y="3725948"/>
            <a:ext cx="9559677" cy="31320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014B8F7-9887-4777-8CA1-22483B13FA8A}"/>
              </a:ext>
            </a:extLst>
          </p:cNvPr>
          <p:cNvSpPr>
            <a:spLocks noGrp="1"/>
          </p:cNvSpPr>
          <p:nvPr>
            <p:ph type="title"/>
          </p:nvPr>
        </p:nvSpPr>
        <p:spPr>
          <a:xfrm>
            <a:off x="525463" y="182563"/>
            <a:ext cx="7886700" cy="793750"/>
          </a:xfrm>
        </p:spPr>
        <p:txBody>
          <a:bodyPr/>
          <a:lstStyle/>
          <a:p>
            <a:r>
              <a:rPr lang="en-US"/>
              <a:t>Participatory Budgeting in Schools</a:t>
            </a:r>
          </a:p>
        </p:txBody>
      </p:sp>
      <p:sp>
        <p:nvSpPr>
          <p:cNvPr id="4" name="TextBox 3">
            <a:extLst>
              <a:ext uri="{FF2B5EF4-FFF2-40B4-BE49-F238E27FC236}">
                <a16:creationId xmlns:a16="http://schemas.microsoft.com/office/drawing/2014/main" xmlns="" id="{EF29EC2F-59C3-440C-9443-4E83BEBAD2C1}"/>
              </a:ext>
            </a:extLst>
          </p:cNvPr>
          <p:cNvSpPr txBox="1"/>
          <p:nvPr/>
        </p:nvSpPr>
        <p:spPr>
          <a:xfrm>
            <a:off x="209774" y="1290339"/>
            <a:ext cx="8788998" cy="243143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1A72"/>
                </a:solidFill>
                <a:effectLst/>
                <a:uLnTx/>
                <a:uFillTx/>
                <a:latin typeface="Open Sans"/>
                <a:ea typeface="Open Sans"/>
                <a:cs typeface="Open Sans"/>
                <a:sym typeface="Open Sans"/>
              </a:rPr>
              <a:t>Resources: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kumimoji="0" lang="en-US" sz="2200" b="0" i="0" u="none" strike="noStrike" kern="1200" cap="none" spc="0" normalizeH="0" baseline="0" noProof="0">
                <a:ln>
                  <a:noFill/>
                </a:ln>
                <a:solidFill>
                  <a:srgbClr val="001A72"/>
                </a:solidFill>
                <a:effectLst/>
                <a:uLnTx/>
                <a:uFillTx/>
                <a:latin typeface="Open Sans"/>
                <a:ea typeface="Open Sans"/>
                <a:cs typeface="Open Sans"/>
                <a:sym typeface="Open Sans"/>
              </a:rPr>
              <a:t>School Participatory Budgeting: A Toolkit for Inclusive Practice</a:t>
            </a:r>
          </a:p>
          <a:p>
            <a:pPr marL="742950" lvl="1" indent="-285750">
              <a:buClr>
                <a:srgbClr val="001A72"/>
              </a:buClr>
              <a:buSzPts val="2400"/>
              <a:buFont typeface="Arial"/>
              <a:buChar char="•"/>
              <a:defRPr/>
            </a:pPr>
            <a:r>
              <a:rPr lang="en-US" sz="2200">
                <a:solidFill>
                  <a:srgbClr val="001A72"/>
                </a:solidFill>
                <a:latin typeface="Open Sans"/>
                <a:ea typeface="Open Sans"/>
                <a:cs typeface="Open Sans"/>
                <a:sym typeface="Open Sans"/>
              </a:rPr>
              <a:t>A</a:t>
            </a:r>
            <a:r>
              <a:rPr kumimoji="0" lang="en-US" sz="2200" b="0" i="0" u="none" strike="noStrike" kern="1200" cap="none" spc="0" normalizeH="0" baseline="0" noProof="0" err="1">
                <a:ln>
                  <a:noFill/>
                </a:ln>
                <a:solidFill>
                  <a:srgbClr val="001A72"/>
                </a:solidFill>
                <a:effectLst/>
                <a:uLnTx/>
                <a:uFillTx/>
                <a:latin typeface="Open Sans"/>
                <a:ea typeface="Open Sans"/>
                <a:cs typeface="Open Sans"/>
                <a:sym typeface="Open Sans"/>
              </a:rPr>
              <a:t>vailable</a:t>
            </a:r>
            <a:r>
              <a:rPr kumimoji="0" lang="en-US" sz="2200" b="0" i="0" u="none" strike="noStrike" kern="1200" cap="none" spc="0" normalizeH="0" baseline="0" noProof="0">
                <a:ln>
                  <a:noFill/>
                </a:ln>
                <a:solidFill>
                  <a:srgbClr val="001A72"/>
                </a:solidFill>
                <a:effectLst/>
                <a:uLnTx/>
                <a:uFillTx/>
                <a:latin typeface="Open Sans"/>
                <a:ea typeface="Open Sans"/>
                <a:cs typeface="Open Sans"/>
                <a:sym typeface="Open Sans"/>
              </a:rPr>
              <a:t> for download at arizonafuture.org</a:t>
            </a:r>
            <a:r>
              <a:rPr lang="en-US" sz="2200">
                <a:solidFill>
                  <a:srgbClr val="001A72"/>
                </a:solidFill>
                <a:latin typeface="Open Sans"/>
                <a:ea typeface="Open Sans"/>
                <a:cs typeface="Open Sans"/>
                <a:sym typeface="Open Sans"/>
              </a:rPr>
              <a:t> </a:t>
            </a:r>
            <a:endParaRPr lang="en-US" sz="2200" b="0" i="0" u="none" strike="noStrike" kern="1200" cap="none" spc="0" normalizeH="0" baseline="0" noProof="0">
              <a:ln>
                <a:noFill/>
              </a:ln>
              <a:solidFill>
                <a:srgbClr val="001A72"/>
              </a:solidFill>
              <a:effectLst/>
              <a:uLnTx/>
              <a:uFillTx/>
              <a:latin typeface="Open Sans"/>
              <a:ea typeface="Open Sans"/>
              <a:cs typeface="Open Sans"/>
            </a:endParaRPr>
          </a:p>
          <a:p>
            <a:pPr lvl="1">
              <a:buClr>
                <a:srgbClr val="001A72"/>
              </a:buClr>
              <a:buSzPts val="2400"/>
              <a:defRPr/>
            </a:pPr>
            <a:endParaRPr kumimoji="0" lang="en-US" sz="2200" b="0" i="0" u="none" strike="noStrike" kern="1200" cap="none" spc="0" normalizeH="0" baseline="0" noProof="0">
              <a:ln>
                <a:noFill/>
              </a:ln>
              <a:solidFill>
                <a:srgbClr val="001A72"/>
              </a:solidFill>
              <a:effectLst/>
              <a:uLnTx/>
              <a:uFillTx/>
              <a:latin typeface="Open Sans"/>
              <a:ea typeface="Open Sans"/>
              <a:cs typeface="Open Sans"/>
              <a:sym typeface="Open Sans"/>
            </a:endParaRPr>
          </a:p>
          <a:p>
            <a:pPr marL="285750" marR="0" lvl="0" indent="-285750" algn="l" defTabSz="457200" rtl="0" eaLnBrk="1" fontAlgn="auto" latinLnBrk="0" hangingPunct="1">
              <a:lnSpc>
                <a:spcPct val="100000"/>
              </a:lnSpc>
              <a:spcBef>
                <a:spcPts val="0"/>
              </a:spcBef>
              <a:spcAft>
                <a:spcPts val="0"/>
              </a:spcAft>
              <a:buClr>
                <a:srgbClr val="001A72"/>
              </a:buClr>
              <a:buSzPts val="2400"/>
              <a:buFont typeface="Arial"/>
              <a:buChar char="•"/>
              <a:tabLst/>
              <a:defRPr/>
            </a:pPr>
            <a:r>
              <a:rPr lang="en-US" sz="2200">
                <a:solidFill>
                  <a:srgbClr val="001A72"/>
                </a:solidFill>
                <a:latin typeface="Open Sans"/>
                <a:sym typeface="Open Sans"/>
              </a:rPr>
              <a:t>The School PB Workshop: Professional Development for Educators </a:t>
            </a:r>
          </a:p>
          <a:p>
            <a:pPr marL="742950" lvl="1" indent="-285750">
              <a:buClr>
                <a:srgbClr val="001A72"/>
              </a:buClr>
              <a:buSzPts val="2400"/>
              <a:buFont typeface="Arial"/>
              <a:buChar char="•"/>
              <a:defRPr/>
            </a:pPr>
            <a:r>
              <a:rPr lang="en-US" sz="2200">
                <a:solidFill>
                  <a:srgbClr val="001A72"/>
                </a:solidFill>
                <a:latin typeface="Open Sans"/>
                <a:sym typeface="Open Sans"/>
              </a:rPr>
              <a:t>Coming to a computer near you </a:t>
            </a:r>
            <a:r>
              <a:rPr lang="en-US" sz="2200" b="1">
                <a:solidFill>
                  <a:srgbClr val="001A72"/>
                </a:solidFill>
                <a:latin typeface="Open Sans"/>
                <a:sym typeface="Open Sans"/>
              </a:rPr>
              <a:t>June 15, 2021</a:t>
            </a:r>
            <a:endParaRPr lang="en-US" sz="2200" i="0" u="none" strike="noStrike" kern="1200" cap="none" spc="0" normalizeH="0" baseline="0" noProof="0">
              <a:ln>
                <a:noFill/>
              </a:ln>
              <a:solidFill>
                <a:prstClr val="black"/>
              </a:solidFill>
              <a:effectLst/>
              <a:uLnTx/>
              <a:uFillTx/>
              <a:latin typeface="Calibri" panose="020F0502020204030204"/>
              <a:cs typeface="Calibri" panose="020F0502020204030204"/>
            </a:endParaRPr>
          </a:p>
        </p:txBody>
      </p:sp>
      <p:sp>
        <p:nvSpPr>
          <p:cNvPr id="5" name="TextBox 4">
            <a:extLst>
              <a:ext uri="{FF2B5EF4-FFF2-40B4-BE49-F238E27FC236}">
                <a16:creationId xmlns:a16="http://schemas.microsoft.com/office/drawing/2014/main" xmlns="" id="{FB83727D-AC94-4E21-8AAA-FE327B17675D}"/>
              </a:ext>
            </a:extLst>
          </p:cNvPr>
          <p:cNvSpPr txBox="1"/>
          <p:nvPr/>
        </p:nvSpPr>
        <p:spPr>
          <a:xfrm>
            <a:off x="355002" y="4178838"/>
            <a:ext cx="8498542"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1A72"/>
                </a:solidFill>
                <a:effectLst/>
                <a:uLnTx/>
                <a:uFillTx/>
                <a:latin typeface="Open Sans"/>
                <a:ea typeface="Open Sans"/>
                <a:cs typeface="Open Sans"/>
                <a:sym typeface="Open Sans"/>
              </a:rPr>
              <a:t>Contact: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solidFill>
                  <a:srgbClr val="222E69"/>
                </a:solidFill>
                <a:latin typeface="Open Sans" panose="020B0606030504020204"/>
              </a:rPr>
              <a:t>Madison Rock, Senior Program Coordinator, Civic Health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22E69"/>
                </a:solidFill>
                <a:effectLst/>
                <a:uLnTx/>
                <a:uFillTx/>
                <a:latin typeface="Open Sans" panose="020B0606030504020204"/>
                <a:hlinkClick r:id="rId3">
                  <a:extLst>
                    <a:ext uri="{A12FA001-AC4F-418D-AE19-62706E023703}">
                      <ahyp:hlinkClr xmlns:ahyp="http://schemas.microsoft.com/office/drawing/2018/hyperlinkcolor" xmlns="" val="tx"/>
                    </a:ext>
                  </a:extLst>
                </a:hlinkClick>
              </a:rPr>
              <a:t>Madison.rock@arizonafuture.org</a:t>
            </a:r>
            <a:r>
              <a:rPr kumimoji="0" lang="en-US" sz="2200" b="0" i="0" u="none" strike="noStrike" kern="1200" cap="none" spc="0" normalizeH="0" baseline="0" noProof="0">
                <a:ln>
                  <a:noFill/>
                </a:ln>
                <a:solidFill>
                  <a:srgbClr val="222E69"/>
                </a:solidFill>
                <a:effectLst/>
                <a:uLnTx/>
                <a:uFillTx/>
                <a:latin typeface="Open Sans" panose="020B0606030504020204"/>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solidFill>
                  <a:srgbClr val="222E69"/>
                </a:solidFill>
                <a:latin typeface="Open Sans" panose="020B0606030504020204"/>
              </a:rPr>
              <a:t>602.316.2065</a:t>
            </a:r>
          </a:p>
        </p:txBody>
      </p:sp>
    </p:spTree>
    <p:extLst>
      <p:ext uri="{BB962C8B-B14F-4D97-AF65-F5344CB8AC3E}">
        <p14:creationId xmlns:p14="http://schemas.microsoft.com/office/powerpoint/2010/main" val="150339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AC1FFF3-D323-4D6C-982F-DC6CB55C48AF}"/>
              </a:ext>
            </a:extLst>
          </p:cNvPr>
          <p:cNvSpPr txBox="1"/>
          <p:nvPr/>
        </p:nvSpPr>
        <p:spPr>
          <a:xfrm>
            <a:off x="0" y="2243384"/>
            <a:ext cx="9144000" cy="1538883"/>
          </a:xfrm>
          <a:prstGeom prst="rect">
            <a:avLst/>
          </a:prstGeom>
          <a:noFill/>
        </p:spPr>
        <p:txBody>
          <a:bodyPr wrap="square" rtlCol="0">
            <a:spAutoFit/>
          </a:bodyPr>
          <a:lstStyle/>
          <a:p>
            <a:pPr lvl="0" algn="ctr">
              <a:defRPr/>
            </a:pPr>
            <a:endParaRPr lang="en-US" sz="1200" b="1">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lvl="0" algn="ctr">
              <a:defRPr/>
            </a:pPr>
            <a:r>
              <a:rPr lang="en-US" sz="7000" b="1">
                <a:solidFill>
                  <a:srgbClr val="FCB448"/>
                </a:solidFill>
                <a:latin typeface="Times New Roman" panose="02020603050405020304" pitchFamily="18" charset="0"/>
                <a:ea typeface="Lato Heavy" panose="020F0502020204030203" pitchFamily="34" charset="0"/>
                <a:cs typeface="Times New Roman" panose="02020603050405020304" pitchFamily="18" charset="0"/>
              </a:rPr>
              <a:t>Thank You</a:t>
            </a:r>
          </a:p>
          <a:p>
            <a:pPr lvl="0" algn="ctr">
              <a:defRPr/>
            </a:pPr>
            <a:endParaRPr lang="en-US" sz="1200" b="1">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8" name="TextBox 7">
            <a:extLst>
              <a:ext uri="{FF2B5EF4-FFF2-40B4-BE49-F238E27FC236}">
                <a16:creationId xmlns:a16="http://schemas.microsoft.com/office/drawing/2014/main" xmlns="" id="{AC511A38-6C5D-4C0D-A8E2-78907EEC2932}"/>
              </a:ext>
            </a:extLst>
          </p:cNvPr>
          <p:cNvSpPr txBox="1"/>
          <p:nvPr/>
        </p:nvSpPr>
        <p:spPr>
          <a:xfrm>
            <a:off x="6156725" y="5877880"/>
            <a:ext cx="2752104" cy="400110"/>
          </a:xfrm>
          <a:prstGeom prst="rect">
            <a:avLst/>
          </a:prstGeom>
          <a:noFill/>
        </p:spPr>
        <p:txBody>
          <a:bodyPr wrap="square" rtlCol="0">
            <a:spAutoFit/>
          </a:bodyPr>
          <a:lstStyle/>
          <a:p>
            <a:pPr lvl="0" algn="r">
              <a:defRPr/>
            </a:pPr>
            <a:r>
              <a:rPr lang="en-US" sz="2000">
                <a:solidFill>
                  <a:srgbClr val="232E83"/>
                </a:solidFill>
                <a:latin typeface="Lato Medium" panose="020F0502020204030203" pitchFamily="34" charset="0"/>
                <a:ea typeface="Lato Medium" panose="020F0502020204030203" pitchFamily="34" charset="0"/>
                <a:cs typeface="Lato Medium" panose="020F0502020204030203" pitchFamily="34" charset="0"/>
              </a:rPr>
              <a:t>October 22, 2020</a:t>
            </a:r>
          </a:p>
        </p:txBody>
      </p:sp>
      <p:sp>
        <p:nvSpPr>
          <p:cNvPr id="15" name="Rectangle 14">
            <a:extLst>
              <a:ext uri="{FF2B5EF4-FFF2-40B4-BE49-F238E27FC236}">
                <a16:creationId xmlns:a16="http://schemas.microsoft.com/office/drawing/2014/main" xmlns="" id="{7FCDE780-3FF5-47E8-8F8E-B73454189F4A}"/>
              </a:ext>
            </a:extLst>
          </p:cNvPr>
          <p:cNvSpPr/>
          <p:nvPr/>
        </p:nvSpPr>
        <p:spPr>
          <a:xfrm>
            <a:off x="0" y="6021561"/>
            <a:ext cx="9144000" cy="638636"/>
          </a:xfrm>
          <a:prstGeom prst="rect">
            <a:avLst/>
          </a:prstGeom>
        </p:spPr>
        <p:txBody>
          <a:bodyPr wrap="square">
            <a:spAutoFit/>
          </a:bodyPr>
          <a:lstStyle/>
          <a:p>
            <a:pPr algn="ctr">
              <a:spcBef>
                <a:spcPts val="900"/>
              </a:spcBef>
            </a:pPr>
            <a:r>
              <a:rPr lang="en-US" sz="1400" b="1">
                <a:solidFill>
                  <a:srgbClr val="FCB448"/>
                </a:solidFill>
                <a:latin typeface="Open Sans" pitchFamily="34" charset="0"/>
                <a:ea typeface="Open Sans" pitchFamily="34" charset="0"/>
                <a:cs typeface="Open Sans" pitchFamily="34" charset="0"/>
              </a:rPr>
              <a:t>arizonafuture.org</a:t>
            </a:r>
          </a:p>
          <a:p>
            <a:pPr algn="ctr">
              <a:spcBef>
                <a:spcPts val="900"/>
              </a:spcBef>
            </a:pPr>
            <a:r>
              <a:rPr lang="en-US" sz="1400">
                <a:solidFill>
                  <a:srgbClr val="FCB448"/>
                </a:solidFill>
                <a:latin typeface="Open Sans" pitchFamily="34" charset="0"/>
                <a:ea typeface="Open Sans" pitchFamily="34" charset="0"/>
                <a:cs typeface="Open Sans" pitchFamily="34" charset="0"/>
              </a:rPr>
              <a:t>#arizonafuture</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#TheArizonaWeWant</a:t>
            </a:r>
            <a:r>
              <a:rPr lang="en-US" sz="1400" b="1">
                <a:solidFill>
                  <a:srgbClr val="FCB448"/>
                </a:solidFill>
                <a:latin typeface="Open Sans" pitchFamily="34" charset="0"/>
                <a:ea typeface="Open Sans" pitchFamily="34" charset="0"/>
                <a:cs typeface="Open Sans" pitchFamily="34" charset="0"/>
              </a:rPr>
              <a:t>   </a:t>
            </a:r>
            <a:r>
              <a:rPr lang="en-US" sz="1400">
                <a:solidFill>
                  <a:srgbClr val="FCB448"/>
                </a:solidFill>
                <a:latin typeface="Open Sans" pitchFamily="34" charset="0"/>
                <a:ea typeface="Open Sans" pitchFamily="34" charset="0"/>
                <a:cs typeface="Open Sans" pitchFamily="34" charset="0"/>
              </a:rPr>
              <a:t>#azprogressmeters</a:t>
            </a:r>
          </a:p>
        </p:txBody>
      </p:sp>
      <p:pic>
        <p:nvPicPr>
          <p:cNvPr id="3" name="Picture 2" descr="A picture containing text&#10;&#10;Description automatically generated">
            <a:extLst>
              <a:ext uri="{FF2B5EF4-FFF2-40B4-BE49-F238E27FC236}">
                <a16:creationId xmlns:a16="http://schemas.microsoft.com/office/drawing/2014/main" xmlns="" id="{EE6BFF3A-9A7C-4886-835E-BA82099A7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334" y="4711065"/>
            <a:ext cx="2617829" cy="1138773"/>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5A82FBD1-35DA-4425-A990-88473AB46D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0807" b="41528"/>
          <a:stretch/>
        </p:blipFill>
        <p:spPr>
          <a:xfrm>
            <a:off x="5832753" y="2625082"/>
            <a:ext cx="3311248" cy="4232918"/>
          </a:xfrm>
          <a:prstGeom prst="rect">
            <a:avLst/>
          </a:prstGeom>
        </p:spPr>
      </p:pic>
      <p:pic>
        <p:nvPicPr>
          <p:cNvPr id="10" name="Picture 9" descr="Icon&#10;&#10;Description automatically generated">
            <a:extLst>
              <a:ext uri="{FF2B5EF4-FFF2-40B4-BE49-F238E27FC236}">
                <a16:creationId xmlns:a16="http://schemas.microsoft.com/office/drawing/2014/main" xmlns="" id="{B2BAF4C4-1E51-4213-A9C9-7A13AD172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38"/>
          <a:stretch/>
        </p:blipFill>
        <p:spPr>
          <a:xfrm>
            <a:off x="-6322" y="4861384"/>
            <a:ext cx="1816773" cy="1996785"/>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2F53CA28-CFAB-4C98-9BE2-AA702438CF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672" r="11594" b="39839"/>
          <a:stretch/>
        </p:blipFill>
        <p:spPr>
          <a:xfrm>
            <a:off x="7512899" y="0"/>
            <a:ext cx="1631101" cy="966364"/>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xmlns="" id="{AC677E91-EE2E-4EAF-8572-668693F342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063"/>
          <a:stretch/>
        </p:blipFill>
        <p:spPr>
          <a:xfrm>
            <a:off x="-198879" y="0"/>
            <a:ext cx="1816773" cy="2185046"/>
          </a:xfrm>
          <a:prstGeom prst="rect">
            <a:avLst/>
          </a:prstGeom>
        </p:spPr>
      </p:pic>
    </p:spTree>
    <p:extLst>
      <p:ext uri="{BB962C8B-B14F-4D97-AF65-F5344CB8AC3E}">
        <p14:creationId xmlns:p14="http://schemas.microsoft.com/office/powerpoint/2010/main" val="225979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CD98CCCD-A892-488C-8861-D36302068C76}"/>
              </a:ext>
            </a:extLst>
          </p:cNvPr>
          <p:cNvSpPr txBox="1">
            <a:spLocks/>
          </p:cNvSpPr>
          <p:nvPr/>
        </p:nvSpPr>
        <p:spPr>
          <a:xfrm>
            <a:off x="4461468" y="889910"/>
            <a:ext cx="4218373" cy="1822493"/>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r">
              <a:lnSpc>
                <a:spcPts val="5000"/>
              </a:lnSpc>
            </a:pPr>
            <a:r>
              <a:rPr lang="en-US" sz="5200" b="1">
                <a:solidFill>
                  <a:srgbClr val="AB1D38"/>
                </a:solidFill>
                <a:latin typeface="Times New Roman" panose="02020603050405020304" pitchFamily="18" charset="0"/>
                <a:ea typeface="Open Sans" panose="020B0606030504020204" pitchFamily="34" charset="0"/>
                <a:cs typeface="Times New Roman" panose="02020603050405020304" pitchFamily="18" charset="0"/>
              </a:rPr>
              <a:t>The Arizona We Want</a:t>
            </a:r>
          </a:p>
        </p:txBody>
      </p:sp>
      <p:sp>
        <p:nvSpPr>
          <p:cNvPr id="2" name="Title 1">
            <a:extLst>
              <a:ext uri="{FF2B5EF4-FFF2-40B4-BE49-F238E27FC236}">
                <a16:creationId xmlns:a16="http://schemas.microsoft.com/office/drawing/2014/main" xmlns="" id="{C3EDA304-983A-41A4-91A8-46DF63044710}"/>
              </a:ext>
            </a:extLst>
          </p:cNvPr>
          <p:cNvSpPr txBox="1">
            <a:spLocks/>
          </p:cNvSpPr>
          <p:nvPr/>
        </p:nvSpPr>
        <p:spPr>
          <a:xfrm>
            <a:off x="3796748" y="2353221"/>
            <a:ext cx="4883093" cy="4697936"/>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is a shared vision of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success around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what matters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most to Arizonans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that expresses their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highest aspirations </a:t>
            </a:r>
          </a:p>
          <a:p>
            <a:pPr algn="r">
              <a:lnSpc>
                <a:spcPts val="3600"/>
              </a:lnSpc>
            </a:pPr>
            <a:r>
              <a:rPr lang="en-US" sz="2400">
                <a:solidFill>
                  <a:srgbClr val="222E69"/>
                </a:solidFill>
                <a:latin typeface="Open Sans" panose="020B0606030504020204" pitchFamily="34" charset="0"/>
                <a:ea typeface="Open Sans" panose="020B0606030504020204" pitchFamily="34" charset="0"/>
                <a:cs typeface="Open Sans" panose="020B0606030504020204" pitchFamily="34" charset="0"/>
              </a:rPr>
              <a:t>and hopes for the future.</a:t>
            </a:r>
            <a:endParaRPr lang="en-US" sz="4000" b="1">
              <a:solidFill>
                <a:srgbClr val="001A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calendar&#10;&#10;Description automatically generated">
            <a:extLst>
              <a:ext uri="{FF2B5EF4-FFF2-40B4-BE49-F238E27FC236}">
                <a16:creationId xmlns:a16="http://schemas.microsoft.com/office/drawing/2014/main" xmlns="" id="{EE767DF5-9E76-4ABD-AFD0-F5EF99546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3984"/>
            <a:ext cx="5655321" cy="5671188"/>
          </a:xfrm>
          <a:prstGeom prst="rect">
            <a:avLst/>
          </a:prstGeom>
        </p:spPr>
      </p:pic>
    </p:spTree>
    <p:extLst>
      <p:ext uri="{BB962C8B-B14F-4D97-AF65-F5344CB8AC3E}">
        <p14:creationId xmlns:p14="http://schemas.microsoft.com/office/powerpoint/2010/main" val="130338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ogo&#10;&#10;Description automatically generated">
            <a:extLst>
              <a:ext uri="{FF2B5EF4-FFF2-40B4-BE49-F238E27FC236}">
                <a16:creationId xmlns:a16="http://schemas.microsoft.com/office/drawing/2014/main" xmlns="" id="{A6C55429-6EBD-4E9E-A16B-BF750FD6A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62" y="3647123"/>
            <a:ext cx="2163121" cy="2170278"/>
          </a:xfrm>
          <a:prstGeom prst="rect">
            <a:avLst/>
          </a:prstGeom>
        </p:spPr>
      </p:pic>
      <p:pic>
        <p:nvPicPr>
          <p:cNvPr id="22" name="Picture 21">
            <a:extLst>
              <a:ext uri="{FF2B5EF4-FFF2-40B4-BE49-F238E27FC236}">
                <a16:creationId xmlns:a16="http://schemas.microsoft.com/office/drawing/2014/main" xmlns="" id="{69365D81-C2C2-42E4-9B43-DC08B7295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401" y="3647123"/>
            <a:ext cx="2163121" cy="2170278"/>
          </a:xfrm>
          <a:prstGeom prst="rect">
            <a:avLst/>
          </a:prstGeom>
        </p:spPr>
      </p:pic>
      <p:pic>
        <p:nvPicPr>
          <p:cNvPr id="24" name="Picture 23" descr="Logo, icon&#10;&#10;Description automatically generated">
            <a:extLst>
              <a:ext uri="{FF2B5EF4-FFF2-40B4-BE49-F238E27FC236}">
                <a16:creationId xmlns:a16="http://schemas.microsoft.com/office/drawing/2014/main" xmlns="" id="{41AB3DCF-C135-4CDD-A41C-4872A6DBC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540" y="3647123"/>
            <a:ext cx="2163121" cy="2170278"/>
          </a:xfrm>
          <a:prstGeom prst="rect">
            <a:avLst/>
          </a:prstGeom>
        </p:spPr>
      </p:pic>
      <p:pic>
        <p:nvPicPr>
          <p:cNvPr id="26" name="Picture 25" descr="Logo&#10;&#10;Description automatically generated">
            <a:extLst>
              <a:ext uri="{FF2B5EF4-FFF2-40B4-BE49-F238E27FC236}">
                <a16:creationId xmlns:a16="http://schemas.microsoft.com/office/drawing/2014/main" xmlns="" id="{4ED81904-5EFA-481C-A9B0-F092A9BB40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9680" y="3647123"/>
            <a:ext cx="2164016" cy="2170278"/>
          </a:xfrm>
          <a:prstGeom prst="rect">
            <a:avLst/>
          </a:prstGeom>
        </p:spPr>
      </p:pic>
      <p:pic>
        <p:nvPicPr>
          <p:cNvPr id="5" name="Picture 4" descr="Icon&#10;&#10;Description automatically generated">
            <a:extLst>
              <a:ext uri="{FF2B5EF4-FFF2-40B4-BE49-F238E27FC236}">
                <a16:creationId xmlns:a16="http://schemas.microsoft.com/office/drawing/2014/main" xmlns="" id="{FF8373A2-CCE5-40FB-818C-95FA871903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934" y="1412057"/>
            <a:ext cx="2164016" cy="2170278"/>
          </a:xfrm>
          <a:prstGeom prst="rect">
            <a:avLst/>
          </a:prstGeom>
        </p:spPr>
      </p:pic>
      <p:pic>
        <p:nvPicPr>
          <p:cNvPr id="8" name="Picture 7" descr="Logo, icon&#10;&#10;Description automatically generated">
            <a:extLst>
              <a:ext uri="{FF2B5EF4-FFF2-40B4-BE49-F238E27FC236}">
                <a16:creationId xmlns:a16="http://schemas.microsoft.com/office/drawing/2014/main" xmlns="" id="{C404EAB3-1B3B-464F-AF4B-D50E513C8D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93887" y="1412057"/>
            <a:ext cx="2163121" cy="2170278"/>
          </a:xfrm>
          <a:prstGeom prst="rect">
            <a:avLst/>
          </a:prstGeom>
        </p:spPr>
      </p:pic>
      <p:pic>
        <p:nvPicPr>
          <p:cNvPr id="12" name="Picture 11" descr="Logo, icon&#10;&#10;Description automatically generated">
            <a:extLst>
              <a:ext uri="{FF2B5EF4-FFF2-40B4-BE49-F238E27FC236}">
                <a16:creationId xmlns:a16="http://schemas.microsoft.com/office/drawing/2014/main" xmlns="" id="{64602381-AB8F-421C-A717-AF291BC40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9945" y="1412057"/>
            <a:ext cx="2163121" cy="2170278"/>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xmlns="" id="{49087088-CDC7-4F21-A859-7B0EC4FCBD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6002" y="1412057"/>
            <a:ext cx="2164016" cy="2170278"/>
          </a:xfrm>
          <a:prstGeom prst="rect">
            <a:avLst/>
          </a:prstGeom>
        </p:spPr>
      </p:pic>
      <p:sp>
        <p:nvSpPr>
          <p:cNvPr id="2" name="Title 1">
            <a:extLst>
              <a:ext uri="{FF2B5EF4-FFF2-40B4-BE49-F238E27FC236}">
                <a16:creationId xmlns:a16="http://schemas.microsoft.com/office/drawing/2014/main" xmlns="" id="{023C562F-2D7B-4EEF-BDC5-3DACC761396F}"/>
              </a:ext>
            </a:extLst>
          </p:cNvPr>
          <p:cNvSpPr>
            <a:spLocks noGrp="1"/>
          </p:cNvSpPr>
          <p:nvPr>
            <p:ph type="title"/>
          </p:nvPr>
        </p:nvSpPr>
        <p:spPr/>
        <p:txBody>
          <a:bodyPr>
            <a:normAutofit/>
          </a:bodyPr>
          <a:lstStyle/>
          <a:p>
            <a:r>
              <a:rPr lang="en-US" sz="3400"/>
              <a:t>The Arizona We Want Progress Meters</a:t>
            </a:r>
          </a:p>
        </p:txBody>
      </p:sp>
    </p:spTree>
    <p:extLst>
      <p:ext uri="{BB962C8B-B14F-4D97-AF65-F5344CB8AC3E}">
        <p14:creationId xmlns:p14="http://schemas.microsoft.com/office/powerpoint/2010/main" val="104583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1F6F8182-AE17-46C5-B748-604DC1AB95B3}"/>
              </a:ext>
            </a:extLst>
          </p:cNvPr>
          <p:cNvSpPr txBox="1">
            <a:spLocks/>
          </p:cNvSpPr>
          <p:nvPr/>
        </p:nvSpPr>
        <p:spPr>
          <a:xfrm>
            <a:off x="515321" y="1607852"/>
            <a:ext cx="9144000" cy="1046517"/>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r>
              <a:rPr kumimoji="0" lang="en-US" sz="5400" b="1" i="0" u="none" strike="noStrike" kern="1200" cap="none" spc="0" normalizeH="0" baseline="0" noProof="0">
                <a:ln>
                  <a:noFill/>
                </a:ln>
                <a:solidFill>
                  <a:srgbClr val="232E83"/>
                </a:solidFill>
                <a:effectLst/>
                <a:uLnTx/>
                <a:uFillTx/>
                <a:latin typeface="FreightBig Pro Black" panose="02000A03090000020004" pitchFamily="50" charset="0"/>
                <a:ea typeface="Lato Heavy" panose="020F0502020204030203" pitchFamily="34" charset="0"/>
                <a:cs typeface="Lato Heavy" panose="020F0502020204030203" pitchFamily="34" charset="0"/>
              </a:rPr>
              <a:t>Civic Health</a:t>
            </a:r>
          </a:p>
        </p:txBody>
      </p:sp>
      <p:grpSp>
        <p:nvGrpSpPr>
          <p:cNvPr id="14" name="Group 13">
            <a:extLst>
              <a:ext uri="{FF2B5EF4-FFF2-40B4-BE49-F238E27FC236}">
                <a16:creationId xmlns:a16="http://schemas.microsoft.com/office/drawing/2014/main" xmlns="" id="{1B8F48B7-8EB7-4530-A228-19FD83D49154}"/>
              </a:ext>
            </a:extLst>
          </p:cNvPr>
          <p:cNvGrpSpPr/>
          <p:nvPr/>
        </p:nvGrpSpPr>
        <p:grpSpPr>
          <a:xfrm>
            <a:off x="420331" y="2654369"/>
            <a:ext cx="4239983" cy="2491941"/>
            <a:chOff x="332017" y="2280374"/>
            <a:chExt cx="4239983" cy="2491941"/>
          </a:xfrm>
        </p:grpSpPr>
        <p:pic>
          <p:nvPicPr>
            <p:cNvPr id="16" name="Picture 2" descr="Civic Participation Icon">
              <a:extLst>
                <a:ext uri="{FF2B5EF4-FFF2-40B4-BE49-F238E27FC236}">
                  <a16:creationId xmlns:a16="http://schemas.microsoft.com/office/drawing/2014/main" xmlns="" id="{50ABFDC0-8CFB-49F6-8B21-C0FB2AA89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512" y="2280374"/>
              <a:ext cx="1845610" cy="18456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nected Communities Icon">
              <a:extLst>
                <a:ext uri="{FF2B5EF4-FFF2-40B4-BE49-F238E27FC236}">
                  <a16:creationId xmlns:a16="http://schemas.microsoft.com/office/drawing/2014/main" xmlns="" id="{70D6271B-4634-44F0-B569-7E8122CF8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17" y="2280374"/>
              <a:ext cx="1845610" cy="18456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C782E431-A236-4055-8270-4113C7156F65}"/>
                </a:ext>
              </a:extLst>
            </p:cNvPr>
            <p:cNvSpPr txBox="1"/>
            <p:nvPr/>
          </p:nvSpPr>
          <p:spPr>
            <a:xfrm>
              <a:off x="332017" y="4125984"/>
              <a:ext cx="19581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Connected Communities </a:t>
              </a:r>
            </a:p>
          </p:txBody>
        </p:sp>
        <p:sp>
          <p:nvSpPr>
            <p:cNvPr id="21" name="TextBox 20">
              <a:extLst>
                <a:ext uri="{FF2B5EF4-FFF2-40B4-BE49-F238E27FC236}">
                  <a16:creationId xmlns:a16="http://schemas.microsoft.com/office/drawing/2014/main" xmlns="" id="{2E9595CE-EBED-474B-AF40-A1D9E7FC8126}"/>
                </a:ext>
              </a:extLst>
            </p:cNvPr>
            <p:cNvSpPr txBox="1"/>
            <p:nvPr/>
          </p:nvSpPr>
          <p:spPr>
            <a:xfrm>
              <a:off x="2613823" y="4125984"/>
              <a:ext cx="195817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Civic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Participation </a:t>
              </a:r>
            </a:p>
          </p:txBody>
        </p:sp>
      </p:grpSp>
      <p:sp>
        <p:nvSpPr>
          <p:cNvPr id="22" name="Title 1">
            <a:extLst>
              <a:ext uri="{FF2B5EF4-FFF2-40B4-BE49-F238E27FC236}">
                <a16:creationId xmlns:a16="http://schemas.microsoft.com/office/drawing/2014/main" xmlns="" id="{8B437983-8961-4962-8272-081D0FDA6653}"/>
              </a:ext>
            </a:extLst>
          </p:cNvPr>
          <p:cNvSpPr txBox="1">
            <a:spLocks/>
          </p:cNvSpPr>
          <p:nvPr/>
        </p:nvSpPr>
        <p:spPr>
          <a:xfrm>
            <a:off x="5087321" y="2654369"/>
            <a:ext cx="3650042" cy="2697951"/>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marL="0" marR="0" lvl="0" indent="0" algn="l" defTabSz="342900" rtl="0" eaLnBrk="1" fontAlgn="base" latinLnBrk="0" hangingPunct="1">
              <a:lnSpc>
                <a:spcPts val="3000"/>
              </a:lnSpc>
              <a:spcBef>
                <a:spcPct val="0"/>
              </a:spcBef>
              <a:spcAft>
                <a:spcPts val="450"/>
              </a:spcAft>
              <a:buClrTx/>
              <a:buSzTx/>
              <a:buFontTx/>
              <a:buNone/>
              <a:tabLst/>
              <a:defRPr/>
            </a:pPr>
            <a:r>
              <a:rPr kumimoji="0" lang="en-US" sz="2000" b="1" i="0" u="none" strike="noStrike" kern="1200" cap="none" spc="0" normalizeH="0" baseline="0" noProof="0">
                <a:ln>
                  <a:noFill/>
                </a:ln>
                <a:solidFill>
                  <a:srgbClr val="001A7D"/>
                </a:solidFill>
                <a:effectLst/>
                <a:uLnTx/>
                <a:uFillTx/>
                <a:latin typeface="Open Sans" panose="020B0606030504020204" pitchFamily="34" charset="0"/>
                <a:ea typeface="Open Sans" panose="020B0606030504020204" pitchFamily="34" charset="0"/>
                <a:cs typeface="Open Sans" panose="020B0606030504020204" pitchFamily="34" charset="0"/>
              </a:rPr>
              <a:t>Understood as the way </a:t>
            </a:r>
            <a:r>
              <a:rPr kumimoji="0" lang="en-US" sz="2000" b="1" i="0" u="none" strike="noStrike" kern="1200" cap="none" spc="0" normalizeH="0" baseline="0" noProof="0">
                <a:ln>
                  <a:noFill/>
                </a:ln>
                <a:solidFill>
                  <a:srgbClr val="EA7600"/>
                </a:solidFill>
                <a:effectLst/>
                <a:uLnTx/>
                <a:uFillTx/>
                <a:latin typeface="Open Sans" panose="020B0606030504020204" pitchFamily="34" charset="0"/>
                <a:ea typeface="Open Sans" panose="020B0606030504020204" pitchFamily="34" charset="0"/>
                <a:cs typeface="Open Sans" panose="020B0606030504020204" pitchFamily="34" charset="0"/>
              </a:rPr>
              <a:t>communities</a:t>
            </a:r>
            <a:r>
              <a:rPr kumimoji="0" lang="en-US" sz="2000" b="1" i="0" u="none" strike="noStrike" kern="1200" cap="none" spc="0" normalizeH="0" baseline="0" noProof="0">
                <a:ln>
                  <a:noFill/>
                </a:ln>
                <a:solidFill>
                  <a:srgbClr val="001A7D"/>
                </a:solidFill>
                <a:effectLst/>
                <a:uLnTx/>
                <a:uFillTx/>
                <a:latin typeface="Open Sans" panose="020B0606030504020204" pitchFamily="34" charset="0"/>
                <a:ea typeface="Open Sans" panose="020B0606030504020204" pitchFamily="34" charset="0"/>
                <a:cs typeface="Open Sans" panose="020B0606030504020204" pitchFamily="34" charset="0"/>
              </a:rPr>
              <a:t> are organized to </a:t>
            </a:r>
            <a:r>
              <a:rPr kumimoji="0" lang="en-US" sz="2000" b="1" i="0" u="none" strike="noStrike" kern="1200" cap="none" spc="0" normalizeH="0" baseline="0" noProof="0">
                <a:ln>
                  <a:noFill/>
                </a:ln>
                <a:solidFill>
                  <a:srgbClr val="EA7600"/>
                </a:solidFill>
                <a:effectLst/>
                <a:uLnTx/>
                <a:uFillTx/>
                <a:latin typeface="Open Sans" panose="020B0606030504020204" pitchFamily="34" charset="0"/>
                <a:ea typeface="Open Sans" panose="020B0606030504020204" pitchFamily="34" charset="0"/>
                <a:cs typeface="Open Sans" panose="020B0606030504020204" pitchFamily="34" charset="0"/>
              </a:rPr>
              <a:t>define</a:t>
            </a:r>
            <a:r>
              <a:rPr kumimoji="0" lang="en-US" sz="2000" b="1" i="0" u="none" strike="noStrike" kern="1200" cap="none" spc="0" normalizeH="0" baseline="0" noProof="0">
                <a:ln>
                  <a:noFill/>
                </a:ln>
                <a:solidFill>
                  <a:srgbClr val="001A7D"/>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2000" b="1" i="0" u="none" strike="noStrike" kern="1200" cap="none" spc="0" normalizeH="0" baseline="0" noProof="0">
                <a:ln>
                  <a:noFill/>
                </a:ln>
                <a:solidFill>
                  <a:srgbClr val="EA7600"/>
                </a:solidFill>
                <a:effectLst/>
                <a:uLnTx/>
                <a:uFillTx/>
                <a:latin typeface="Open Sans" panose="020B0606030504020204" pitchFamily="34" charset="0"/>
                <a:ea typeface="Open Sans" panose="020B0606030504020204" pitchFamily="34" charset="0"/>
                <a:cs typeface="Open Sans" panose="020B0606030504020204" pitchFamily="34" charset="0"/>
              </a:rPr>
              <a:t>address</a:t>
            </a:r>
            <a:r>
              <a:rPr kumimoji="0" lang="en-US" sz="2000" b="1" i="0" u="none" strike="noStrike" kern="1200" cap="none" spc="0" normalizeH="0" baseline="0" noProof="0">
                <a:ln>
                  <a:noFill/>
                </a:ln>
                <a:solidFill>
                  <a:srgbClr val="001A7D"/>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baseline="0" noProof="0">
                <a:ln>
                  <a:noFill/>
                </a:ln>
                <a:solidFill>
                  <a:srgbClr val="EA7600"/>
                </a:solidFill>
                <a:effectLst/>
                <a:uLnTx/>
                <a:uFillTx/>
                <a:latin typeface="Open Sans" panose="020B0606030504020204" pitchFamily="34" charset="0"/>
                <a:ea typeface="Open Sans" panose="020B0606030504020204" pitchFamily="34" charset="0"/>
                <a:cs typeface="Open Sans" panose="020B0606030504020204" pitchFamily="34" charset="0"/>
              </a:rPr>
              <a:t>public problems. </a:t>
            </a:r>
            <a:r>
              <a:rPr kumimoji="0" lang="en-US" sz="2000" b="1" i="0" u="none" strike="noStrike" kern="1200" cap="none" spc="0" normalizeH="0" baseline="0" noProof="0">
                <a:ln>
                  <a:noFill/>
                </a:ln>
                <a:solidFill>
                  <a:srgbClr val="001A7D"/>
                </a:solidFill>
                <a:effectLst/>
                <a:uLnTx/>
                <a:uFillTx/>
                <a:latin typeface="Open Sans" panose="020B0606030504020204" pitchFamily="34" charset="0"/>
                <a:ea typeface="Open Sans" panose="020B0606030504020204" pitchFamily="34" charset="0"/>
                <a:cs typeface="Open Sans" panose="020B0606030504020204" pitchFamily="34" charset="0"/>
              </a:rPr>
              <a:t>Building stronger more vibrant civic health across Arizona is central to our work. </a:t>
            </a:r>
          </a:p>
        </p:txBody>
      </p:sp>
      <p:pic>
        <p:nvPicPr>
          <p:cNvPr id="23" name="Picture 22" descr="A picture containing icon&#10;&#10;Description automatically generated">
            <a:extLst>
              <a:ext uri="{FF2B5EF4-FFF2-40B4-BE49-F238E27FC236}">
                <a16:creationId xmlns:a16="http://schemas.microsoft.com/office/drawing/2014/main" xmlns="" id="{B270FAC1-D212-431E-A465-A1FD5CA890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063"/>
          <a:stretch/>
        </p:blipFill>
        <p:spPr>
          <a:xfrm>
            <a:off x="-233259" y="0"/>
            <a:ext cx="1816773" cy="2185046"/>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2BFD9A30-6C28-4AB7-A70F-C955AF4BB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672" r="11594" b="39839"/>
          <a:stretch/>
        </p:blipFill>
        <p:spPr>
          <a:xfrm>
            <a:off x="7514613" y="15561"/>
            <a:ext cx="1631101" cy="966364"/>
          </a:xfrm>
          <a:prstGeom prst="rect">
            <a:avLst/>
          </a:prstGeom>
        </p:spPr>
      </p:pic>
    </p:spTree>
    <p:extLst>
      <p:ext uri="{BB962C8B-B14F-4D97-AF65-F5344CB8AC3E}">
        <p14:creationId xmlns:p14="http://schemas.microsoft.com/office/powerpoint/2010/main" val="302864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3BF2F29-4070-4752-A871-ECC354CF012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812370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D85E8A44-CFC8-4CD8-83F7-0ADE8D55212E}"/>
              </a:ext>
            </a:extLst>
          </p:cNvPr>
          <p:cNvGrpSpPr/>
          <p:nvPr/>
        </p:nvGrpSpPr>
        <p:grpSpPr>
          <a:xfrm>
            <a:off x="235571" y="1964855"/>
            <a:ext cx="8672856" cy="4103592"/>
            <a:chOff x="306853" y="2083874"/>
            <a:chExt cx="8672856" cy="4103592"/>
          </a:xfrm>
        </p:grpSpPr>
        <p:pic>
          <p:nvPicPr>
            <p:cNvPr id="36" name="Picture 35">
              <a:extLst>
                <a:ext uri="{FF2B5EF4-FFF2-40B4-BE49-F238E27FC236}">
                  <a16:creationId xmlns:a16="http://schemas.microsoft.com/office/drawing/2014/main" xmlns="" id="{C055F538-2311-4CEF-9F88-325D6249B6B7}"/>
                </a:ext>
              </a:extLst>
            </p:cNvPr>
            <p:cNvPicPr>
              <a:picLocks noChangeAspect="1"/>
            </p:cNvPicPr>
            <p:nvPr/>
          </p:nvPicPr>
          <p:blipFill>
            <a:blip r:embed="rId3"/>
            <a:stretch>
              <a:fillRect/>
            </a:stretch>
          </p:blipFill>
          <p:spPr>
            <a:xfrm>
              <a:off x="6805592" y="2147617"/>
              <a:ext cx="2174117" cy="1945262"/>
            </a:xfrm>
            <a:prstGeom prst="rect">
              <a:avLst/>
            </a:prstGeom>
          </p:spPr>
        </p:pic>
        <p:pic>
          <p:nvPicPr>
            <p:cNvPr id="21" name="Picture 20">
              <a:extLst>
                <a:ext uri="{FF2B5EF4-FFF2-40B4-BE49-F238E27FC236}">
                  <a16:creationId xmlns:a16="http://schemas.microsoft.com/office/drawing/2014/main" xmlns="" id="{935E715C-139F-4286-9594-DFE9772B48D7}"/>
                </a:ext>
              </a:extLst>
            </p:cNvPr>
            <p:cNvPicPr>
              <a:picLocks noChangeAspect="1"/>
            </p:cNvPicPr>
            <p:nvPr/>
          </p:nvPicPr>
          <p:blipFill>
            <a:blip r:embed="rId4"/>
            <a:stretch>
              <a:fillRect/>
            </a:stretch>
          </p:blipFill>
          <p:spPr>
            <a:xfrm>
              <a:off x="5691705" y="4171560"/>
              <a:ext cx="2227773" cy="1928783"/>
            </a:xfrm>
            <a:prstGeom prst="rect">
              <a:avLst/>
            </a:prstGeom>
          </p:spPr>
        </p:pic>
        <p:pic>
          <p:nvPicPr>
            <p:cNvPr id="25" name="Picture 24">
              <a:extLst>
                <a:ext uri="{FF2B5EF4-FFF2-40B4-BE49-F238E27FC236}">
                  <a16:creationId xmlns:a16="http://schemas.microsoft.com/office/drawing/2014/main" xmlns="" id="{A82736BE-7EAC-447C-8C15-B5E4BAE9710E}"/>
                </a:ext>
              </a:extLst>
            </p:cNvPr>
            <p:cNvPicPr>
              <a:picLocks noChangeAspect="1"/>
            </p:cNvPicPr>
            <p:nvPr/>
          </p:nvPicPr>
          <p:blipFill>
            <a:blip r:embed="rId5"/>
            <a:stretch>
              <a:fillRect/>
            </a:stretch>
          </p:blipFill>
          <p:spPr>
            <a:xfrm>
              <a:off x="1143000" y="4238817"/>
              <a:ext cx="4548705" cy="1948649"/>
            </a:xfrm>
            <a:prstGeom prst="rect">
              <a:avLst/>
            </a:prstGeom>
          </p:spPr>
        </p:pic>
        <p:pic>
          <p:nvPicPr>
            <p:cNvPr id="29" name="Picture 28">
              <a:extLst>
                <a:ext uri="{FF2B5EF4-FFF2-40B4-BE49-F238E27FC236}">
                  <a16:creationId xmlns:a16="http://schemas.microsoft.com/office/drawing/2014/main" xmlns="" id="{F9B88F5E-B0B6-49DE-BC2D-7A8C7F0568DB}"/>
                </a:ext>
              </a:extLst>
            </p:cNvPr>
            <p:cNvPicPr>
              <a:picLocks noChangeAspect="1"/>
            </p:cNvPicPr>
            <p:nvPr/>
          </p:nvPicPr>
          <p:blipFill>
            <a:blip r:embed="rId6"/>
            <a:stretch>
              <a:fillRect/>
            </a:stretch>
          </p:blipFill>
          <p:spPr>
            <a:xfrm>
              <a:off x="306853" y="2083874"/>
              <a:ext cx="4161453" cy="1945262"/>
            </a:xfrm>
            <a:prstGeom prst="rect">
              <a:avLst/>
            </a:prstGeom>
          </p:spPr>
        </p:pic>
        <p:pic>
          <p:nvPicPr>
            <p:cNvPr id="33" name="Picture 32">
              <a:extLst>
                <a:ext uri="{FF2B5EF4-FFF2-40B4-BE49-F238E27FC236}">
                  <a16:creationId xmlns:a16="http://schemas.microsoft.com/office/drawing/2014/main" xmlns="" id="{29BED64E-FEC8-4238-B6AF-5E4BBC2430EE}"/>
                </a:ext>
              </a:extLst>
            </p:cNvPr>
            <p:cNvPicPr>
              <a:picLocks noChangeAspect="1"/>
            </p:cNvPicPr>
            <p:nvPr/>
          </p:nvPicPr>
          <p:blipFill>
            <a:blip r:embed="rId7"/>
            <a:stretch>
              <a:fillRect/>
            </a:stretch>
          </p:blipFill>
          <p:spPr>
            <a:xfrm>
              <a:off x="4798817" y="2226298"/>
              <a:ext cx="1702105" cy="1945262"/>
            </a:xfrm>
            <a:prstGeom prst="rect">
              <a:avLst/>
            </a:prstGeom>
          </p:spPr>
        </p:pic>
      </p:grpSp>
      <p:sp>
        <p:nvSpPr>
          <p:cNvPr id="2" name="Title 1">
            <a:extLst>
              <a:ext uri="{FF2B5EF4-FFF2-40B4-BE49-F238E27FC236}">
                <a16:creationId xmlns:a16="http://schemas.microsoft.com/office/drawing/2014/main" xmlns="" id="{023C562F-2D7B-4EEF-BDC5-3DACC761396F}"/>
              </a:ext>
            </a:extLst>
          </p:cNvPr>
          <p:cNvSpPr>
            <a:spLocks noGrp="1"/>
          </p:cNvSpPr>
          <p:nvPr>
            <p:ph type="title"/>
          </p:nvPr>
        </p:nvSpPr>
        <p:spPr/>
        <p:txBody>
          <a:bodyPr>
            <a:normAutofit/>
          </a:bodyPr>
          <a:lstStyle/>
          <a:p>
            <a:r>
              <a:rPr lang="en-US" sz="3400"/>
              <a:t>The Arizona We Want Progress Meters</a:t>
            </a:r>
          </a:p>
        </p:txBody>
      </p:sp>
      <p:sp>
        <p:nvSpPr>
          <p:cNvPr id="4" name="Title 1">
            <a:extLst>
              <a:ext uri="{FF2B5EF4-FFF2-40B4-BE49-F238E27FC236}">
                <a16:creationId xmlns:a16="http://schemas.microsoft.com/office/drawing/2014/main" xmlns="" id="{F69F6750-61CE-4287-9DDE-2F0D010838F5}"/>
              </a:ext>
            </a:extLst>
          </p:cNvPr>
          <p:cNvSpPr txBox="1">
            <a:spLocks/>
          </p:cNvSpPr>
          <p:nvPr/>
        </p:nvSpPr>
        <p:spPr>
          <a:xfrm>
            <a:off x="1143000" y="1896946"/>
            <a:ext cx="6858000" cy="658704"/>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r>
              <a:rPr lang="en-US" sz="2700" b="1">
                <a:solidFill>
                  <a:srgbClr val="001A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0" name="Title 1">
            <a:extLst>
              <a:ext uri="{FF2B5EF4-FFF2-40B4-BE49-F238E27FC236}">
                <a16:creationId xmlns:a16="http://schemas.microsoft.com/office/drawing/2014/main" xmlns="" id="{5E65B9D4-EEFF-4151-BE39-63EF8DA15CC2}"/>
              </a:ext>
            </a:extLst>
          </p:cNvPr>
          <p:cNvSpPr txBox="1">
            <a:spLocks/>
          </p:cNvSpPr>
          <p:nvPr/>
        </p:nvSpPr>
        <p:spPr>
          <a:xfrm>
            <a:off x="0" y="1332348"/>
            <a:ext cx="9144000" cy="580159"/>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spcAft>
                <a:spcPts val="600"/>
              </a:spcAft>
            </a:pPr>
            <a:r>
              <a:rPr lang="en-US" sz="3200" b="1">
                <a:solidFill>
                  <a:srgbClr val="47AC71"/>
                </a:solidFill>
                <a:latin typeface="Times New Roman" panose="02020603050405020304" pitchFamily="18" charset="0"/>
                <a:ea typeface="Open Sans" panose="020B0606030504020204" pitchFamily="34" charset="0"/>
                <a:cs typeface="Times New Roman" panose="02020603050405020304" pitchFamily="18" charset="0"/>
              </a:rPr>
              <a:t>Civic Participation Progress Meter</a:t>
            </a:r>
          </a:p>
        </p:txBody>
      </p:sp>
      <p:pic>
        <p:nvPicPr>
          <p:cNvPr id="16" name="Picture 15" descr="Logo, icon&#10;&#10;Description automatically generated">
            <a:extLst>
              <a:ext uri="{FF2B5EF4-FFF2-40B4-BE49-F238E27FC236}">
                <a16:creationId xmlns:a16="http://schemas.microsoft.com/office/drawing/2014/main" xmlns="" id="{53265FCD-3C00-4EB7-8787-EE9671B445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3922" y="665423"/>
            <a:ext cx="1573675" cy="1578881"/>
          </a:xfrm>
          <a:prstGeom prst="rect">
            <a:avLst/>
          </a:prstGeom>
        </p:spPr>
      </p:pic>
      <p:pic>
        <p:nvPicPr>
          <p:cNvPr id="43" name="Picture 42" descr="Text&#10;&#10;Description automatically generated">
            <a:extLst>
              <a:ext uri="{FF2B5EF4-FFF2-40B4-BE49-F238E27FC236}">
                <a16:creationId xmlns:a16="http://schemas.microsoft.com/office/drawing/2014/main" xmlns="" id="{1DA08B0C-9763-4F9F-AE10-B43C94542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3295" y="6145920"/>
            <a:ext cx="2174117" cy="712080"/>
          </a:xfrm>
          <a:prstGeom prst="rect">
            <a:avLst/>
          </a:prstGeom>
        </p:spPr>
      </p:pic>
      <p:pic>
        <p:nvPicPr>
          <p:cNvPr id="45" name="Picture 44" descr="A picture containing graphical user interface&#10;&#10;Description automatically generated">
            <a:extLst>
              <a:ext uri="{FF2B5EF4-FFF2-40B4-BE49-F238E27FC236}">
                <a16:creationId xmlns:a16="http://schemas.microsoft.com/office/drawing/2014/main" xmlns="" id="{FE3F1276-A38B-4477-A057-787E43C7D5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5403" y="6150609"/>
            <a:ext cx="2703242" cy="707391"/>
          </a:xfrm>
          <a:prstGeom prst="rect">
            <a:avLst/>
          </a:prstGeom>
        </p:spPr>
      </p:pic>
    </p:spTree>
    <p:extLst>
      <p:ext uri="{BB962C8B-B14F-4D97-AF65-F5344CB8AC3E}">
        <p14:creationId xmlns:p14="http://schemas.microsoft.com/office/powerpoint/2010/main" val="356752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icture containing graphical user interface&#10;&#10;Description automatically generated">
            <a:extLst>
              <a:ext uri="{FF2B5EF4-FFF2-40B4-BE49-F238E27FC236}">
                <a16:creationId xmlns:a16="http://schemas.microsoft.com/office/drawing/2014/main" xmlns="" id="{FE3F1276-A38B-4477-A057-787E43C7D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403" y="6150609"/>
            <a:ext cx="2703242" cy="707391"/>
          </a:xfrm>
          <a:prstGeom prst="rect">
            <a:avLst/>
          </a:prstGeom>
        </p:spPr>
      </p:pic>
      <p:grpSp>
        <p:nvGrpSpPr>
          <p:cNvPr id="12" name="Group 11">
            <a:extLst>
              <a:ext uri="{FF2B5EF4-FFF2-40B4-BE49-F238E27FC236}">
                <a16:creationId xmlns:a16="http://schemas.microsoft.com/office/drawing/2014/main" xmlns="" id="{C977EE0F-A646-4CD2-81E7-A1B1B9BC6A50}"/>
              </a:ext>
            </a:extLst>
          </p:cNvPr>
          <p:cNvGrpSpPr/>
          <p:nvPr/>
        </p:nvGrpSpPr>
        <p:grpSpPr>
          <a:xfrm>
            <a:off x="1002742" y="1659535"/>
            <a:ext cx="6931127" cy="4535621"/>
            <a:chOff x="1494487" y="1798893"/>
            <a:chExt cx="6931127" cy="4535621"/>
          </a:xfrm>
        </p:grpSpPr>
        <p:pic>
          <p:nvPicPr>
            <p:cNvPr id="5" name="Picture 4">
              <a:extLst>
                <a:ext uri="{FF2B5EF4-FFF2-40B4-BE49-F238E27FC236}">
                  <a16:creationId xmlns:a16="http://schemas.microsoft.com/office/drawing/2014/main" xmlns="" id="{5FDBFCBD-01BE-4E04-A120-36363721B466}"/>
                </a:ext>
              </a:extLst>
            </p:cNvPr>
            <p:cNvPicPr>
              <a:picLocks noChangeAspect="1"/>
            </p:cNvPicPr>
            <p:nvPr/>
          </p:nvPicPr>
          <p:blipFill>
            <a:blip r:embed="rId4"/>
            <a:stretch>
              <a:fillRect/>
            </a:stretch>
          </p:blipFill>
          <p:spPr>
            <a:xfrm>
              <a:off x="5979072" y="1798893"/>
              <a:ext cx="2446542" cy="2135870"/>
            </a:xfrm>
            <a:prstGeom prst="rect">
              <a:avLst/>
            </a:prstGeom>
          </p:spPr>
        </p:pic>
        <p:pic>
          <p:nvPicPr>
            <p:cNvPr id="7" name="Picture 6">
              <a:extLst>
                <a:ext uri="{FF2B5EF4-FFF2-40B4-BE49-F238E27FC236}">
                  <a16:creationId xmlns:a16="http://schemas.microsoft.com/office/drawing/2014/main" xmlns="" id="{680E6DD7-B486-4D14-8CAA-CFB34B5C02CA}"/>
                </a:ext>
              </a:extLst>
            </p:cNvPr>
            <p:cNvPicPr>
              <a:picLocks noChangeAspect="1"/>
            </p:cNvPicPr>
            <p:nvPr/>
          </p:nvPicPr>
          <p:blipFill>
            <a:blip r:embed="rId5"/>
            <a:stretch>
              <a:fillRect/>
            </a:stretch>
          </p:blipFill>
          <p:spPr>
            <a:xfrm>
              <a:off x="1525924" y="1798893"/>
              <a:ext cx="4386587" cy="2261834"/>
            </a:xfrm>
            <a:prstGeom prst="rect">
              <a:avLst/>
            </a:prstGeom>
          </p:spPr>
        </p:pic>
        <p:pic>
          <p:nvPicPr>
            <p:cNvPr id="9" name="Picture 8">
              <a:extLst>
                <a:ext uri="{FF2B5EF4-FFF2-40B4-BE49-F238E27FC236}">
                  <a16:creationId xmlns:a16="http://schemas.microsoft.com/office/drawing/2014/main" xmlns="" id="{50D642F0-DE25-46BC-99CE-519CE5904E0C}"/>
                </a:ext>
              </a:extLst>
            </p:cNvPr>
            <p:cNvPicPr>
              <a:picLocks noChangeAspect="1"/>
            </p:cNvPicPr>
            <p:nvPr/>
          </p:nvPicPr>
          <p:blipFill>
            <a:blip r:embed="rId6"/>
            <a:stretch>
              <a:fillRect/>
            </a:stretch>
          </p:blipFill>
          <p:spPr>
            <a:xfrm>
              <a:off x="1494487" y="4050929"/>
              <a:ext cx="4437051" cy="2283585"/>
            </a:xfrm>
            <a:prstGeom prst="rect">
              <a:avLst/>
            </a:prstGeom>
          </p:spPr>
        </p:pic>
        <p:pic>
          <p:nvPicPr>
            <p:cNvPr id="11" name="Picture 10">
              <a:extLst>
                <a:ext uri="{FF2B5EF4-FFF2-40B4-BE49-F238E27FC236}">
                  <a16:creationId xmlns:a16="http://schemas.microsoft.com/office/drawing/2014/main" xmlns="" id="{5E9EB59A-1B1F-4A04-8E88-06E98C048F1D}"/>
                </a:ext>
              </a:extLst>
            </p:cNvPr>
            <p:cNvPicPr>
              <a:picLocks noChangeAspect="1"/>
            </p:cNvPicPr>
            <p:nvPr/>
          </p:nvPicPr>
          <p:blipFill>
            <a:blip r:embed="rId7"/>
            <a:stretch>
              <a:fillRect/>
            </a:stretch>
          </p:blipFill>
          <p:spPr>
            <a:xfrm>
              <a:off x="6009545" y="3982840"/>
              <a:ext cx="2385596" cy="2186796"/>
            </a:xfrm>
            <a:prstGeom prst="rect">
              <a:avLst/>
            </a:prstGeom>
          </p:spPr>
        </p:pic>
      </p:grpSp>
      <p:sp>
        <p:nvSpPr>
          <p:cNvPr id="2" name="Title 1">
            <a:extLst>
              <a:ext uri="{FF2B5EF4-FFF2-40B4-BE49-F238E27FC236}">
                <a16:creationId xmlns:a16="http://schemas.microsoft.com/office/drawing/2014/main" xmlns="" id="{023C562F-2D7B-4EEF-BDC5-3DACC761396F}"/>
              </a:ext>
            </a:extLst>
          </p:cNvPr>
          <p:cNvSpPr>
            <a:spLocks noGrp="1"/>
          </p:cNvSpPr>
          <p:nvPr>
            <p:ph type="title"/>
          </p:nvPr>
        </p:nvSpPr>
        <p:spPr/>
        <p:txBody>
          <a:bodyPr>
            <a:normAutofit/>
          </a:bodyPr>
          <a:lstStyle/>
          <a:p>
            <a:r>
              <a:rPr lang="en-US" sz="3400"/>
              <a:t>The Arizona We Want Progress Meters</a:t>
            </a:r>
          </a:p>
        </p:txBody>
      </p:sp>
      <p:sp>
        <p:nvSpPr>
          <p:cNvPr id="4" name="Title 1">
            <a:extLst>
              <a:ext uri="{FF2B5EF4-FFF2-40B4-BE49-F238E27FC236}">
                <a16:creationId xmlns:a16="http://schemas.microsoft.com/office/drawing/2014/main" xmlns="" id="{F69F6750-61CE-4287-9DDE-2F0D010838F5}"/>
              </a:ext>
            </a:extLst>
          </p:cNvPr>
          <p:cNvSpPr txBox="1">
            <a:spLocks/>
          </p:cNvSpPr>
          <p:nvPr/>
        </p:nvSpPr>
        <p:spPr>
          <a:xfrm>
            <a:off x="1143000" y="1896946"/>
            <a:ext cx="6858000" cy="658704"/>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r>
              <a:rPr lang="en-US" sz="2700" b="1">
                <a:solidFill>
                  <a:srgbClr val="001A7D"/>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0" name="Title 1">
            <a:extLst>
              <a:ext uri="{FF2B5EF4-FFF2-40B4-BE49-F238E27FC236}">
                <a16:creationId xmlns:a16="http://schemas.microsoft.com/office/drawing/2014/main" xmlns="" id="{5E65B9D4-EEFF-4151-BE39-63EF8DA15CC2}"/>
              </a:ext>
            </a:extLst>
          </p:cNvPr>
          <p:cNvSpPr txBox="1">
            <a:spLocks/>
          </p:cNvSpPr>
          <p:nvPr/>
        </p:nvSpPr>
        <p:spPr>
          <a:xfrm>
            <a:off x="-174976" y="1196456"/>
            <a:ext cx="9144000" cy="580159"/>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spcAft>
                <a:spcPts val="600"/>
              </a:spcAft>
            </a:pPr>
            <a:r>
              <a:rPr lang="en-US" sz="3000" b="1">
                <a:solidFill>
                  <a:srgbClr val="47AC71"/>
                </a:solidFill>
                <a:latin typeface="Times New Roman" panose="02020603050405020304" pitchFamily="18" charset="0"/>
                <a:ea typeface="Open Sans" panose="020B0606030504020204" pitchFamily="34" charset="0"/>
                <a:cs typeface="Times New Roman" panose="02020603050405020304" pitchFamily="18" charset="0"/>
              </a:rPr>
              <a:t>Connected Communities Progress Meter</a:t>
            </a:r>
          </a:p>
        </p:txBody>
      </p:sp>
      <p:pic>
        <p:nvPicPr>
          <p:cNvPr id="43" name="Picture 42" descr="Text&#10;&#10;Description automatically generated">
            <a:extLst>
              <a:ext uri="{FF2B5EF4-FFF2-40B4-BE49-F238E27FC236}">
                <a16:creationId xmlns:a16="http://schemas.microsoft.com/office/drawing/2014/main" xmlns="" id="{1DA08B0C-9763-4F9F-AE10-B43C94542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3295" y="6145920"/>
            <a:ext cx="2174117" cy="712080"/>
          </a:xfrm>
          <a:prstGeom prst="rect">
            <a:avLst/>
          </a:prstGeom>
        </p:spPr>
      </p:pic>
      <p:pic>
        <p:nvPicPr>
          <p:cNvPr id="14" name="Picture 13" descr="Logo&#10;&#10;Description automatically generated">
            <a:extLst>
              <a:ext uri="{FF2B5EF4-FFF2-40B4-BE49-F238E27FC236}">
                <a16:creationId xmlns:a16="http://schemas.microsoft.com/office/drawing/2014/main" xmlns="" id="{8C0B53F0-D3DA-4D4F-A6D4-3BB2FAB070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1651" y="662844"/>
            <a:ext cx="1566981" cy="1571515"/>
          </a:xfrm>
          <a:prstGeom prst="rect">
            <a:avLst/>
          </a:prstGeom>
        </p:spPr>
      </p:pic>
    </p:spTree>
    <p:extLst>
      <p:ext uri="{BB962C8B-B14F-4D97-AF65-F5344CB8AC3E}">
        <p14:creationId xmlns:p14="http://schemas.microsoft.com/office/powerpoint/2010/main" val="309487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DD18618-1E3C-42FA-AD5D-B258A90A008D}"/>
              </a:ext>
            </a:extLst>
          </p:cNvPr>
          <p:cNvSpPr/>
          <p:nvPr/>
        </p:nvSpPr>
        <p:spPr>
          <a:xfrm>
            <a:off x="6679936" y="5637685"/>
            <a:ext cx="1120763" cy="29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7" name="Chart 6"/>
          <p:cNvGraphicFramePr/>
          <p:nvPr/>
        </p:nvGraphicFramePr>
        <p:xfrm>
          <a:off x="1110733" y="1494731"/>
          <a:ext cx="3511717" cy="472346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xmlns="" id="{B3CEEC19-7C64-445E-B70A-F27556B586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360" y="183558"/>
            <a:ext cx="1709891" cy="1994873"/>
          </a:xfrm>
          <a:prstGeom prst="rect">
            <a:avLst/>
          </a:prstGeom>
        </p:spPr>
      </p:pic>
      <p:sp>
        <p:nvSpPr>
          <p:cNvPr id="14" name="Title 1">
            <a:extLst>
              <a:ext uri="{FF2B5EF4-FFF2-40B4-BE49-F238E27FC236}">
                <a16:creationId xmlns:a16="http://schemas.microsoft.com/office/drawing/2014/main" xmlns="" id="{1FDC872C-CCA8-43ED-9B74-C0FFE6728547}"/>
              </a:ext>
            </a:extLst>
          </p:cNvPr>
          <p:cNvSpPr txBox="1">
            <a:spLocks/>
          </p:cNvSpPr>
          <p:nvPr/>
        </p:nvSpPr>
        <p:spPr>
          <a:xfrm>
            <a:off x="1976582" y="639804"/>
            <a:ext cx="7167418" cy="854927"/>
          </a:xfrm>
          <a:prstGeom prst="rect">
            <a:avLst/>
          </a:prstGeom>
        </p:spPr>
        <p:txBody>
          <a:bodyPr/>
          <a:lstStyle>
            <a:lvl1pPr algn="ctr" rtl="0" eaLnBrk="1" fontAlgn="base" hangingPunct="1">
              <a:spcBef>
                <a:spcPct val="0"/>
              </a:spcBef>
              <a:spcAft>
                <a:spcPct val="0"/>
              </a:spcAft>
              <a:defRPr>
                <a:solidFill>
                  <a:schemeClr val="tx2"/>
                </a:solidFill>
                <a:latin typeface="+mj-lt"/>
                <a:ea typeface="ＭＳ Ｐゴシック" charset="0"/>
                <a:cs typeface="+mj-cs"/>
              </a:defRPr>
            </a:lvl1pPr>
            <a:lvl2pPr algn="ctr" rtl="0" eaLnBrk="1" fontAlgn="base" hangingPunct="1">
              <a:spcBef>
                <a:spcPct val="0"/>
              </a:spcBef>
              <a:spcAft>
                <a:spcPct val="0"/>
              </a:spcAft>
              <a:defRPr>
                <a:solidFill>
                  <a:schemeClr val="tx2"/>
                </a:solidFill>
                <a:latin typeface="Calibri" pitchFamily="34" charset="0"/>
                <a:ea typeface="ＭＳ Ｐゴシック" charset="0"/>
              </a:defRPr>
            </a:lvl2pPr>
            <a:lvl3pPr algn="ctr" rtl="0" eaLnBrk="1" fontAlgn="base" hangingPunct="1">
              <a:spcBef>
                <a:spcPct val="0"/>
              </a:spcBef>
              <a:spcAft>
                <a:spcPct val="0"/>
              </a:spcAft>
              <a:defRPr>
                <a:solidFill>
                  <a:schemeClr val="tx2"/>
                </a:solidFill>
                <a:latin typeface="Calibri" pitchFamily="34" charset="0"/>
                <a:ea typeface="ＭＳ Ｐゴシック" charset="0"/>
              </a:defRPr>
            </a:lvl3pPr>
            <a:lvl4pPr algn="ctr" rtl="0" eaLnBrk="1" fontAlgn="base" hangingPunct="1">
              <a:spcBef>
                <a:spcPct val="0"/>
              </a:spcBef>
              <a:spcAft>
                <a:spcPct val="0"/>
              </a:spcAft>
              <a:defRPr>
                <a:solidFill>
                  <a:schemeClr val="tx2"/>
                </a:solidFill>
                <a:latin typeface="Calibri" pitchFamily="34" charset="0"/>
                <a:ea typeface="ＭＳ Ｐゴシック" charset="0"/>
              </a:defRPr>
            </a:lvl4pPr>
            <a:lvl5pPr algn="ctr" rtl="0" eaLnBrk="1" fontAlgn="base" hangingPunct="1">
              <a:spcBef>
                <a:spcPct val="0"/>
              </a:spcBef>
              <a:spcAft>
                <a:spcPct val="0"/>
              </a:spcAft>
              <a:defRPr>
                <a:solidFill>
                  <a:schemeClr val="tx2"/>
                </a:solidFill>
                <a:latin typeface="Calibri" pitchFamily="34" charset="0"/>
                <a:ea typeface="ＭＳ Ｐゴシック"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a:lstStyle>
          <a:p>
            <a:pPr algn="l"/>
            <a:r>
              <a:rPr lang="en-US" sz="2400" b="1" cap="all">
                <a:solidFill>
                  <a:srgbClr val="001A7D"/>
                </a:solidFill>
                <a:latin typeface="Open Sans" panose="020B0606030504020204" pitchFamily="34" charset="0"/>
                <a:ea typeface="Open Sans" panose="020B0606030504020204" pitchFamily="34" charset="0"/>
                <a:cs typeface="Open Sans" panose="020B0606030504020204" pitchFamily="34" charset="0"/>
              </a:rPr>
              <a:t>Interesting Metrics for Arizona</a:t>
            </a:r>
            <a: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t/>
            </a:r>
            <a:b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br>
            <a:r>
              <a:rPr lang="en-US" sz="2400" b="1">
                <a:solidFill>
                  <a:srgbClr val="001A7D"/>
                </a:solidFill>
                <a:latin typeface="Open Sans" panose="020B0606030504020204" pitchFamily="34" charset="0"/>
                <a:ea typeface="Open Sans" panose="020B0606030504020204" pitchFamily="34" charset="0"/>
                <a:cs typeface="Open Sans" panose="020B0606030504020204" pitchFamily="34" charset="0"/>
              </a:rPr>
              <a:t>CIVIC PARTICIPATION PROGRESS METER</a:t>
            </a:r>
          </a:p>
        </p:txBody>
      </p:sp>
      <p:graphicFrame>
        <p:nvGraphicFramePr>
          <p:cNvPr id="10" name="Chart 9">
            <a:extLst>
              <a:ext uri="{FF2B5EF4-FFF2-40B4-BE49-F238E27FC236}">
                <a16:creationId xmlns:a16="http://schemas.microsoft.com/office/drawing/2014/main" xmlns="" id="{B98B178A-785F-4FD4-8C9F-52D98F7EE1AC}"/>
              </a:ext>
            </a:extLst>
          </p:cNvPr>
          <p:cNvGraphicFramePr>
            <a:graphicFrameLocks/>
          </p:cNvGraphicFramePr>
          <p:nvPr/>
        </p:nvGraphicFramePr>
        <p:xfrm>
          <a:off x="4622450" y="1557634"/>
          <a:ext cx="4219086" cy="51395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31240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7f0d1199-d591-4f24-9f84-67fd51d0c1bc"/>
</p:tagLst>
</file>

<file path=ppt/tags/tag2.xml><?xml version="1.0" encoding="utf-8"?>
<p:tagLst xmlns:a="http://schemas.openxmlformats.org/drawingml/2006/main" xmlns:r="http://schemas.openxmlformats.org/officeDocument/2006/relationships" xmlns:p="http://schemas.openxmlformats.org/presentationml/2006/main">
  <p:tag name="__PE_POLL_EMBED_ID" val="8086a0f7-9ddc-4264-9829-d67a26c54d1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cf3d625-6d74-4d3b-8380-c4fe5de3d81c">
      <UserInfo>
        <DisplayName>Peter Boyle</DisplayName>
        <AccountId>168</AccountId>
        <AccountType/>
      </UserInfo>
    </SharedWithUsers>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106F76F4E12B458C40AA227BD866B0" ma:contentTypeVersion="14" ma:contentTypeDescription="Create a new document." ma:contentTypeScope="" ma:versionID="6988574967e8fb278e9db36e56f00d9b">
  <xsd:schema xmlns:xsd="http://www.w3.org/2001/XMLSchema" xmlns:xs="http://www.w3.org/2001/XMLSchema" xmlns:p="http://schemas.microsoft.com/office/2006/metadata/properties" xmlns:ns2="02c21179-db13-4073-9144-de1d3549699a" xmlns:ns3="acf3d625-6d74-4d3b-8380-c4fe5de3d81c" xmlns:ns4="http://schemas.microsoft.com/sharepoint/v4" targetNamespace="http://schemas.microsoft.com/office/2006/metadata/properties" ma:root="true" ma:fieldsID="3cf5cd79c08e81506025775a86cac53b" ns2:_="" ns3:_="" ns4:_="">
    <xsd:import namespace="02c21179-db13-4073-9144-de1d3549699a"/>
    <xsd:import namespace="acf3d625-6d74-4d3b-8380-c4fe5de3d81c"/>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c21179-db13-4073-9144-de1d35496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f3d625-6d74-4d3b-8380-c4fe5de3d8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63F309-3627-406C-9C7B-6A0B70E43360}">
  <ds:schemaRefs>
    <ds:schemaRef ds:uri="http://schemas.microsoft.com/sharepoint/v3/contenttype/forms"/>
  </ds:schemaRefs>
</ds:datastoreItem>
</file>

<file path=customXml/itemProps2.xml><?xml version="1.0" encoding="utf-8"?>
<ds:datastoreItem xmlns:ds="http://schemas.openxmlformats.org/officeDocument/2006/customXml" ds:itemID="{BF8D99C0-2A16-4C64-A19B-AD1314FEF9D8}">
  <ds:schemaRefs>
    <ds:schemaRef ds:uri="http://purl.org/dc/terms/"/>
    <ds:schemaRef ds:uri="http://schemas.microsoft.com/sharepoint/v4"/>
    <ds:schemaRef ds:uri="http://schemas.microsoft.com/office/2006/documentManagement/types"/>
    <ds:schemaRef ds:uri="http://schemas.microsoft.com/office/infopath/2007/PartnerControls"/>
    <ds:schemaRef ds:uri="http://purl.org/dc/elements/1.1/"/>
    <ds:schemaRef ds:uri="02c21179-db13-4073-9144-de1d3549699a"/>
    <ds:schemaRef ds:uri="http://schemas.microsoft.com/office/2006/metadata/properties"/>
    <ds:schemaRef ds:uri="http://schemas.openxmlformats.org/package/2006/metadata/core-properties"/>
    <ds:schemaRef ds:uri="acf3d625-6d74-4d3b-8380-c4fe5de3d81c"/>
    <ds:schemaRef ds:uri="http://www.w3.org/XML/1998/namespace"/>
    <ds:schemaRef ds:uri="http://purl.org/dc/dcmitype/"/>
  </ds:schemaRefs>
</ds:datastoreItem>
</file>

<file path=customXml/itemProps3.xml><?xml version="1.0" encoding="utf-8"?>
<ds:datastoreItem xmlns:ds="http://schemas.openxmlformats.org/officeDocument/2006/customXml" ds:itemID="{A62FDBFA-FBE0-4F2E-A2EF-380EB4197BAE}">
  <ds:schemaRefs>
    <ds:schemaRef ds:uri="02c21179-db13-4073-9144-de1d3549699a"/>
    <ds:schemaRef ds:uri="acf3d625-6d74-4d3b-8380-c4fe5de3d8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1230</Words>
  <Application>Microsoft Office PowerPoint</Application>
  <PresentationFormat>On-screen Show (4:3)</PresentationFormat>
  <Paragraphs>219</Paragraphs>
  <Slides>22</Slides>
  <Notes>22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Calibri</vt:lpstr>
      <vt:lpstr>Calibri Light</vt:lpstr>
      <vt:lpstr>Courier New</vt:lpstr>
      <vt:lpstr>FreightBig Pro Black</vt:lpstr>
      <vt:lpstr>Lato Heavy</vt:lpstr>
      <vt:lpstr>Lato Medium</vt:lpstr>
      <vt:lpstr>Montserrat</vt:lpstr>
      <vt:lpstr>Open Sans</vt:lpstr>
      <vt:lpstr>Symbol</vt:lpstr>
      <vt:lpstr>Times New Roman</vt:lpstr>
      <vt:lpstr>1_Office Theme</vt:lpstr>
      <vt:lpstr>PowerPoint Presentation</vt:lpstr>
      <vt:lpstr>PowerPoint Presentation</vt:lpstr>
      <vt:lpstr>PowerPoint Presentation</vt:lpstr>
      <vt:lpstr>The Arizona We Want Progress Meters</vt:lpstr>
      <vt:lpstr>PowerPoint Presentation</vt:lpstr>
      <vt:lpstr>PowerPoint Presentation</vt:lpstr>
      <vt:lpstr>The Arizona We Want Progress Meters</vt:lpstr>
      <vt:lpstr>The Arizona We Want Progress Meters</vt:lpstr>
      <vt:lpstr>PowerPoint Presentation</vt:lpstr>
      <vt:lpstr>PowerPoint Presentation</vt:lpstr>
      <vt:lpstr>Participatory Budgeting in Schools</vt:lpstr>
      <vt:lpstr>Participatory Budgeting in Schools</vt:lpstr>
      <vt:lpstr>Participatory Budgeting in Schools</vt:lpstr>
      <vt:lpstr>Participatory Budgeting in Schools</vt:lpstr>
      <vt:lpstr>SPB: An Inclusivity Approach</vt:lpstr>
      <vt:lpstr>SPB: An Inclusivity Approach</vt:lpstr>
      <vt:lpstr>PowerPoint Presentation</vt:lpstr>
      <vt:lpstr>SPB: An Inclusivity Approach</vt:lpstr>
      <vt:lpstr>SPB: An Inclusivity Approach</vt:lpstr>
      <vt:lpstr>PowerPoint Presentation</vt:lpstr>
      <vt:lpstr>Participatory Budgeting in Schools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Luster</dc:creator>
  <cp:lastModifiedBy>Olivia Christiani</cp:lastModifiedBy>
  <cp:revision>3</cp:revision>
  <cp:lastPrinted>2018-03-02T18:11:27Z</cp:lastPrinted>
  <dcterms:created xsi:type="dcterms:W3CDTF">2016-10-11T22:58:37Z</dcterms:created>
  <dcterms:modified xsi:type="dcterms:W3CDTF">2021-04-14T19:33:33Z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0x01010080106F76F4E12B458C40AA227BD866B0</vt:lpwstr>
  </property>
</Properties>
</file>