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42"/>
  </p:notesMasterIdLst>
  <p:handoutMasterIdLst>
    <p:handoutMasterId r:id="rId43"/>
  </p:handoutMasterIdLst>
  <p:sldIdLst>
    <p:sldId id="256" r:id="rId3"/>
    <p:sldId id="303" r:id="rId4"/>
    <p:sldId id="305" r:id="rId5"/>
    <p:sldId id="304" r:id="rId6"/>
    <p:sldId id="306" r:id="rId7"/>
    <p:sldId id="327" r:id="rId8"/>
    <p:sldId id="307" r:id="rId9"/>
    <p:sldId id="309" r:id="rId10"/>
    <p:sldId id="259" r:id="rId11"/>
    <p:sldId id="328" r:id="rId12"/>
    <p:sldId id="308" r:id="rId13"/>
    <p:sldId id="288" r:id="rId14"/>
    <p:sldId id="310" r:id="rId15"/>
    <p:sldId id="283" r:id="rId16"/>
    <p:sldId id="315" r:id="rId17"/>
    <p:sldId id="316" r:id="rId18"/>
    <p:sldId id="329" r:id="rId19"/>
    <p:sldId id="330" r:id="rId20"/>
    <p:sldId id="319" r:id="rId21"/>
    <p:sldId id="311" r:id="rId22"/>
    <p:sldId id="287" r:id="rId23"/>
    <p:sldId id="280" r:id="rId24"/>
    <p:sldId id="320" r:id="rId25"/>
    <p:sldId id="274" r:id="rId26"/>
    <p:sldId id="331" r:id="rId27"/>
    <p:sldId id="273" r:id="rId28"/>
    <p:sldId id="277" r:id="rId29"/>
    <p:sldId id="325" r:id="rId30"/>
    <p:sldId id="285" r:id="rId31"/>
    <p:sldId id="297" r:id="rId32"/>
    <p:sldId id="267" r:id="rId33"/>
    <p:sldId id="276" r:id="rId34"/>
    <p:sldId id="260" r:id="rId35"/>
    <p:sldId id="286" r:id="rId36"/>
    <p:sldId id="300" r:id="rId37"/>
    <p:sldId id="281" r:id="rId38"/>
    <p:sldId id="265" r:id="rId39"/>
    <p:sldId id="266" r:id="rId40"/>
    <p:sldId id="301" r:id="rId41"/>
  </p:sldIdLst>
  <p:sldSz cx="12192000" cy="6858000"/>
  <p:notesSz cx="6954838" cy="9309100"/>
  <p:custDataLst>
    <p:tags r:id="rId4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7E43"/>
    <a:srgbClr val="ECB2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66" autoAdjust="0"/>
    <p:restoredTop sz="86575" autoAdjust="0"/>
  </p:normalViewPr>
  <p:slideViewPr>
    <p:cSldViewPr snapToGrid="0" snapToObjects="1">
      <p:cViewPr varScale="1">
        <p:scale>
          <a:sx n="97" d="100"/>
          <a:sy n="97" d="100"/>
        </p:scale>
        <p:origin x="-300" y="-102"/>
      </p:cViewPr>
      <p:guideLst>
        <p:guide orient="horz" pos="2160"/>
        <p:guide pos="3840"/>
      </p:guideLst>
    </p:cSldViewPr>
  </p:slideViewPr>
  <p:notesTextViewPr>
    <p:cViewPr>
      <p:scale>
        <a:sx n="1" d="1"/>
        <a:sy n="1" d="1"/>
      </p:scale>
      <p:origin x="0" y="0"/>
    </p:cViewPr>
  </p:notesTextViewPr>
  <p:sorterViewPr>
    <p:cViewPr>
      <p:scale>
        <a:sx n="100" d="100"/>
        <a:sy n="100" d="100"/>
      </p:scale>
      <p:origin x="0" y="-51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466FFE-9832-4E12-9961-F4F2537BD63B}"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72EB6BDE-0D5F-4504-A1C2-5648293F38FF}">
      <dgm:prSet/>
      <dgm:spPr/>
      <dgm:t>
        <a:bodyPr/>
        <a:lstStyle/>
        <a:p>
          <a:pPr rtl="0"/>
          <a:r>
            <a:rPr lang="en-US" b="1" dirty="0"/>
            <a:t>Opioid Use Disorder (OUD): </a:t>
          </a:r>
        </a:p>
      </dgm:t>
    </dgm:pt>
    <dgm:pt modelId="{AFC3C9E8-C4E1-48A3-B435-E7B372B51646}" type="parTrans" cxnId="{C5A0C58B-E600-4C9D-9214-6BB21CD20B7B}">
      <dgm:prSet/>
      <dgm:spPr/>
      <dgm:t>
        <a:bodyPr/>
        <a:lstStyle/>
        <a:p>
          <a:endParaRPr lang="en-US"/>
        </a:p>
      </dgm:t>
    </dgm:pt>
    <dgm:pt modelId="{0D4EC73D-C452-4FF4-A487-A399E43129C9}" type="sibTrans" cxnId="{C5A0C58B-E600-4C9D-9214-6BB21CD20B7B}">
      <dgm:prSet/>
      <dgm:spPr/>
      <dgm:t>
        <a:bodyPr/>
        <a:lstStyle/>
        <a:p>
          <a:endParaRPr lang="en-US"/>
        </a:p>
      </dgm:t>
    </dgm:pt>
    <dgm:pt modelId="{59EC21B2-08A2-491F-8F21-7B84361CBF29}">
      <dgm:prSet/>
      <dgm:spPr/>
      <dgm:t>
        <a:bodyPr/>
        <a:lstStyle/>
        <a:p>
          <a:pPr rtl="0"/>
          <a:r>
            <a:rPr lang="en-US" dirty="0"/>
            <a:t>Young age</a:t>
          </a:r>
        </a:p>
      </dgm:t>
    </dgm:pt>
    <dgm:pt modelId="{308E8123-AC4D-4CC8-B104-956D84D6FF43}" type="parTrans" cxnId="{6A09BDE4-5714-44A4-926E-B629EC82E52F}">
      <dgm:prSet/>
      <dgm:spPr/>
      <dgm:t>
        <a:bodyPr/>
        <a:lstStyle/>
        <a:p>
          <a:endParaRPr lang="en-US"/>
        </a:p>
      </dgm:t>
    </dgm:pt>
    <dgm:pt modelId="{B69C73C4-38C8-4167-A078-5297691E0077}" type="sibTrans" cxnId="{6A09BDE4-5714-44A4-926E-B629EC82E52F}">
      <dgm:prSet/>
      <dgm:spPr/>
      <dgm:t>
        <a:bodyPr/>
        <a:lstStyle/>
        <a:p>
          <a:endParaRPr lang="en-US"/>
        </a:p>
      </dgm:t>
    </dgm:pt>
    <dgm:pt modelId="{79A0EF86-4196-4AE7-9DF5-B473FCB7C85E}">
      <dgm:prSet/>
      <dgm:spPr/>
      <dgm:t>
        <a:bodyPr/>
        <a:lstStyle/>
        <a:p>
          <a:pPr rtl="0"/>
          <a:r>
            <a:rPr lang="en-US" b="1" dirty="0"/>
            <a:t>Overdose: </a:t>
          </a:r>
        </a:p>
      </dgm:t>
    </dgm:pt>
    <dgm:pt modelId="{50B9A85F-E26B-4DB1-A3C3-3387125678D5}" type="parTrans" cxnId="{53119FF8-4D7A-465F-B028-3B604A2FD873}">
      <dgm:prSet/>
      <dgm:spPr/>
      <dgm:t>
        <a:bodyPr/>
        <a:lstStyle/>
        <a:p>
          <a:endParaRPr lang="en-US"/>
        </a:p>
      </dgm:t>
    </dgm:pt>
    <dgm:pt modelId="{123D91C0-05A7-4C64-85E1-9C96245D60CF}" type="sibTrans" cxnId="{53119FF8-4D7A-465F-B028-3B604A2FD873}">
      <dgm:prSet/>
      <dgm:spPr/>
      <dgm:t>
        <a:bodyPr/>
        <a:lstStyle/>
        <a:p>
          <a:endParaRPr lang="en-US"/>
        </a:p>
      </dgm:t>
    </dgm:pt>
    <dgm:pt modelId="{93FC328D-5131-4C77-8A49-221EC6F20F65}">
      <dgm:prSet custT="1"/>
      <dgm:spPr/>
      <dgm:t>
        <a:bodyPr/>
        <a:lstStyle/>
        <a:p>
          <a:pPr rtl="0"/>
          <a:r>
            <a:rPr lang="en-US" sz="3600" dirty="0"/>
            <a:t>Older age</a:t>
          </a:r>
        </a:p>
      </dgm:t>
    </dgm:pt>
    <dgm:pt modelId="{42F3552B-3FC3-4B9B-91F1-944BE3581552}" type="parTrans" cxnId="{FE6BA822-06F6-440B-962F-214FA38AA067}">
      <dgm:prSet/>
      <dgm:spPr/>
      <dgm:t>
        <a:bodyPr/>
        <a:lstStyle/>
        <a:p>
          <a:endParaRPr lang="en-US"/>
        </a:p>
      </dgm:t>
    </dgm:pt>
    <dgm:pt modelId="{F4D06B10-6F04-4314-9B19-972D69D23413}" type="sibTrans" cxnId="{FE6BA822-06F6-440B-962F-214FA38AA067}">
      <dgm:prSet/>
      <dgm:spPr/>
      <dgm:t>
        <a:bodyPr/>
        <a:lstStyle/>
        <a:p>
          <a:endParaRPr lang="en-US"/>
        </a:p>
      </dgm:t>
    </dgm:pt>
    <dgm:pt modelId="{78936E41-CAD3-4260-BA42-BF5519A74964}">
      <dgm:prSet/>
      <dgm:spPr/>
      <dgm:t>
        <a:bodyPr/>
        <a:lstStyle/>
        <a:p>
          <a:pPr rtl="0"/>
          <a:r>
            <a:rPr lang="en-US" dirty="0"/>
            <a:t>History of Substance Use Disorder (SUD)</a:t>
          </a:r>
        </a:p>
      </dgm:t>
    </dgm:pt>
    <dgm:pt modelId="{F442453F-1B96-4F8D-BF0A-F048A2C62C08}" type="parTrans" cxnId="{AED0777B-3E28-4389-A654-7249F3BAC033}">
      <dgm:prSet/>
      <dgm:spPr/>
      <dgm:t>
        <a:bodyPr/>
        <a:lstStyle/>
        <a:p>
          <a:endParaRPr lang="en-US"/>
        </a:p>
      </dgm:t>
    </dgm:pt>
    <dgm:pt modelId="{191049F4-74C4-4875-83A4-664CB05625E0}" type="sibTrans" cxnId="{AED0777B-3E28-4389-A654-7249F3BAC033}">
      <dgm:prSet/>
      <dgm:spPr/>
      <dgm:t>
        <a:bodyPr/>
        <a:lstStyle/>
        <a:p>
          <a:endParaRPr lang="en-US"/>
        </a:p>
      </dgm:t>
    </dgm:pt>
    <dgm:pt modelId="{CFB17609-63E0-43B1-9671-1273AEA1352F}">
      <dgm:prSet/>
      <dgm:spPr/>
      <dgm:t>
        <a:bodyPr/>
        <a:lstStyle/>
        <a:p>
          <a:pPr rtl="0"/>
          <a:r>
            <a:rPr lang="en-US" dirty="0"/>
            <a:t>Family history of SUD</a:t>
          </a:r>
        </a:p>
      </dgm:t>
    </dgm:pt>
    <dgm:pt modelId="{E01949B2-43AE-46D5-BE5B-CA5FE8902507}" type="parTrans" cxnId="{EEEA88D3-F1CC-4B01-8CF7-270E79962DD6}">
      <dgm:prSet/>
      <dgm:spPr/>
      <dgm:t>
        <a:bodyPr/>
        <a:lstStyle/>
        <a:p>
          <a:endParaRPr lang="en-US"/>
        </a:p>
      </dgm:t>
    </dgm:pt>
    <dgm:pt modelId="{0F42C396-96E7-4C61-BD89-FCA3CBEE5C13}" type="sibTrans" cxnId="{EEEA88D3-F1CC-4B01-8CF7-270E79962DD6}">
      <dgm:prSet/>
      <dgm:spPr/>
      <dgm:t>
        <a:bodyPr/>
        <a:lstStyle/>
        <a:p>
          <a:endParaRPr lang="en-US"/>
        </a:p>
      </dgm:t>
    </dgm:pt>
    <dgm:pt modelId="{9BB4A165-5C3D-4DFA-8EC4-2307C1DBB2AA}">
      <dgm:prSet/>
      <dgm:spPr/>
      <dgm:t>
        <a:bodyPr/>
        <a:lstStyle/>
        <a:p>
          <a:pPr rtl="0"/>
          <a:r>
            <a:rPr lang="en-US" dirty="0"/>
            <a:t>History of aberrant behaviors</a:t>
          </a:r>
        </a:p>
      </dgm:t>
    </dgm:pt>
    <dgm:pt modelId="{3A891C14-BBF7-4C1B-AF78-3640633684AC}" type="parTrans" cxnId="{7CF9F0B1-FB48-4AC3-8053-1AD058A2DC72}">
      <dgm:prSet/>
      <dgm:spPr/>
      <dgm:t>
        <a:bodyPr/>
        <a:lstStyle/>
        <a:p>
          <a:endParaRPr lang="en-US"/>
        </a:p>
      </dgm:t>
    </dgm:pt>
    <dgm:pt modelId="{A4693D38-F3FE-46E4-8921-B473D4B13596}" type="sibTrans" cxnId="{7CF9F0B1-FB48-4AC3-8053-1AD058A2DC72}">
      <dgm:prSet/>
      <dgm:spPr/>
      <dgm:t>
        <a:bodyPr/>
        <a:lstStyle/>
        <a:p>
          <a:endParaRPr lang="en-US"/>
        </a:p>
      </dgm:t>
    </dgm:pt>
    <dgm:pt modelId="{BA27A0CD-4449-4F0F-B24F-827EC26F75F0}">
      <dgm:prSet/>
      <dgm:spPr/>
      <dgm:t>
        <a:bodyPr/>
        <a:lstStyle/>
        <a:p>
          <a:pPr rtl="0"/>
          <a:r>
            <a:rPr lang="en-US" dirty="0"/>
            <a:t>Psychiatric comorbidities</a:t>
          </a:r>
        </a:p>
      </dgm:t>
    </dgm:pt>
    <dgm:pt modelId="{1B113F8C-2A1F-415F-8A84-CABB008082C6}" type="parTrans" cxnId="{5A4EE937-AE26-4BB3-9E25-79ABEF089751}">
      <dgm:prSet/>
      <dgm:spPr/>
      <dgm:t>
        <a:bodyPr/>
        <a:lstStyle/>
        <a:p>
          <a:endParaRPr lang="en-US"/>
        </a:p>
      </dgm:t>
    </dgm:pt>
    <dgm:pt modelId="{E425806E-2B63-4DCC-98FA-33D2AB0ACA0C}" type="sibTrans" cxnId="{5A4EE937-AE26-4BB3-9E25-79ABEF089751}">
      <dgm:prSet/>
      <dgm:spPr/>
      <dgm:t>
        <a:bodyPr/>
        <a:lstStyle/>
        <a:p>
          <a:endParaRPr lang="en-US"/>
        </a:p>
      </dgm:t>
    </dgm:pt>
    <dgm:pt modelId="{3A1D8F0D-3AC7-404D-8355-18719577AE3C}">
      <dgm:prSet custT="1"/>
      <dgm:spPr/>
      <dgm:t>
        <a:bodyPr/>
        <a:lstStyle/>
        <a:p>
          <a:pPr rtl="0"/>
          <a:r>
            <a:rPr lang="en-US" sz="3600" dirty="0"/>
            <a:t>Combined benzo</a:t>
          </a:r>
        </a:p>
      </dgm:t>
    </dgm:pt>
    <dgm:pt modelId="{A5F35E3F-1CE0-4F57-B42D-EDBDC5FD1A7F}" type="parTrans" cxnId="{EBDD631D-6590-4C9B-949C-8896B3C6D3A2}">
      <dgm:prSet/>
      <dgm:spPr/>
      <dgm:t>
        <a:bodyPr/>
        <a:lstStyle/>
        <a:p>
          <a:endParaRPr lang="en-US"/>
        </a:p>
      </dgm:t>
    </dgm:pt>
    <dgm:pt modelId="{6043D560-0FAA-41F1-ACDF-DB9351251CDB}" type="sibTrans" cxnId="{EBDD631D-6590-4C9B-949C-8896B3C6D3A2}">
      <dgm:prSet/>
      <dgm:spPr/>
      <dgm:t>
        <a:bodyPr/>
        <a:lstStyle/>
        <a:p>
          <a:endParaRPr lang="en-US"/>
        </a:p>
      </dgm:t>
    </dgm:pt>
    <dgm:pt modelId="{37CF283E-5CC0-4FD2-9BBD-E01AB7C84928}">
      <dgm:prSet custT="1"/>
      <dgm:spPr/>
      <dgm:t>
        <a:bodyPr/>
        <a:lstStyle/>
        <a:p>
          <a:pPr rtl="0"/>
          <a:r>
            <a:rPr lang="en-US" sz="3600" dirty="0"/>
            <a:t>Medical comorbidities: COPD, liver/renal insufficiency, sleep apnea</a:t>
          </a:r>
        </a:p>
      </dgm:t>
    </dgm:pt>
    <dgm:pt modelId="{5594A678-6182-4CEE-87BD-987BD6DD68EF}" type="parTrans" cxnId="{44495A2A-8D58-45F9-9A26-F9F66A6895DE}">
      <dgm:prSet/>
      <dgm:spPr/>
      <dgm:t>
        <a:bodyPr/>
        <a:lstStyle/>
        <a:p>
          <a:endParaRPr lang="en-US"/>
        </a:p>
      </dgm:t>
    </dgm:pt>
    <dgm:pt modelId="{AA37C497-7376-4923-86A3-4D3FBD5AA764}" type="sibTrans" cxnId="{44495A2A-8D58-45F9-9A26-F9F66A6895DE}">
      <dgm:prSet/>
      <dgm:spPr/>
      <dgm:t>
        <a:bodyPr/>
        <a:lstStyle/>
        <a:p>
          <a:endParaRPr lang="en-US"/>
        </a:p>
      </dgm:t>
    </dgm:pt>
    <dgm:pt modelId="{1E854516-91FC-4A9E-AA07-528CE67B777B}" type="pres">
      <dgm:prSet presAssocID="{B0466FFE-9832-4E12-9961-F4F2537BD63B}" presName="Name0" presStyleCnt="0">
        <dgm:presLayoutVars>
          <dgm:dir/>
          <dgm:animLvl val="lvl"/>
          <dgm:resizeHandles val="exact"/>
        </dgm:presLayoutVars>
      </dgm:prSet>
      <dgm:spPr/>
      <dgm:t>
        <a:bodyPr/>
        <a:lstStyle/>
        <a:p>
          <a:endParaRPr lang="en-US"/>
        </a:p>
      </dgm:t>
    </dgm:pt>
    <dgm:pt modelId="{95660208-BD73-4A8A-B653-239566A40004}" type="pres">
      <dgm:prSet presAssocID="{72EB6BDE-0D5F-4504-A1C2-5648293F38FF}" presName="composite" presStyleCnt="0"/>
      <dgm:spPr/>
    </dgm:pt>
    <dgm:pt modelId="{B0B9A801-DF66-4A64-986B-53731C627A21}" type="pres">
      <dgm:prSet presAssocID="{72EB6BDE-0D5F-4504-A1C2-5648293F38FF}" presName="parTx" presStyleLbl="alignNode1" presStyleIdx="0" presStyleCnt="2">
        <dgm:presLayoutVars>
          <dgm:chMax val="0"/>
          <dgm:chPref val="0"/>
          <dgm:bulletEnabled val="1"/>
        </dgm:presLayoutVars>
      </dgm:prSet>
      <dgm:spPr/>
      <dgm:t>
        <a:bodyPr/>
        <a:lstStyle/>
        <a:p>
          <a:endParaRPr lang="en-US"/>
        </a:p>
      </dgm:t>
    </dgm:pt>
    <dgm:pt modelId="{F81FAE67-CA07-45B3-ADFD-2A2210ADC554}" type="pres">
      <dgm:prSet presAssocID="{72EB6BDE-0D5F-4504-A1C2-5648293F38FF}" presName="desTx" presStyleLbl="alignAccFollowNode1" presStyleIdx="0" presStyleCnt="2">
        <dgm:presLayoutVars>
          <dgm:bulletEnabled val="1"/>
        </dgm:presLayoutVars>
      </dgm:prSet>
      <dgm:spPr/>
      <dgm:t>
        <a:bodyPr/>
        <a:lstStyle/>
        <a:p>
          <a:endParaRPr lang="en-US"/>
        </a:p>
      </dgm:t>
    </dgm:pt>
    <dgm:pt modelId="{DDF631C5-0078-436F-A8B7-B813B82BBC4D}" type="pres">
      <dgm:prSet presAssocID="{0D4EC73D-C452-4FF4-A487-A399E43129C9}" presName="space" presStyleCnt="0"/>
      <dgm:spPr/>
    </dgm:pt>
    <dgm:pt modelId="{44CA63B2-FBB7-4929-8F68-C9EFE1FB453D}" type="pres">
      <dgm:prSet presAssocID="{79A0EF86-4196-4AE7-9DF5-B473FCB7C85E}" presName="composite" presStyleCnt="0"/>
      <dgm:spPr/>
    </dgm:pt>
    <dgm:pt modelId="{4D316DF3-9879-495D-AFBA-9D18DBC68A75}" type="pres">
      <dgm:prSet presAssocID="{79A0EF86-4196-4AE7-9DF5-B473FCB7C85E}" presName="parTx" presStyleLbl="alignNode1" presStyleIdx="1" presStyleCnt="2">
        <dgm:presLayoutVars>
          <dgm:chMax val="0"/>
          <dgm:chPref val="0"/>
          <dgm:bulletEnabled val="1"/>
        </dgm:presLayoutVars>
      </dgm:prSet>
      <dgm:spPr/>
      <dgm:t>
        <a:bodyPr/>
        <a:lstStyle/>
        <a:p>
          <a:endParaRPr lang="en-US"/>
        </a:p>
      </dgm:t>
    </dgm:pt>
    <dgm:pt modelId="{1160A4B5-AE74-432B-87FC-0535D314B67E}" type="pres">
      <dgm:prSet presAssocID="{79A0EF86-4196-4AE7-9DF5-B473FCB7C85E}" presName="desTx" presStyleLbl="alignAccFollowNode1" presStyleIdx="1" presStyleCnt="2">
        <dgm:presLayoutVars>
          <dgm:bulletEnabled val="1"/>
        </dgm:presLayoutVars>
      </dgm:prSet>
      <dgm:spPr/>
      <dgm:t>
        <a:bodyPr/>
        <a:lstStyle/>
        <a:p>
          <a:endParaRPr lang="en-US"/>
        </a:p>
      </dgm:t>
    </dgm:pt>
  </dgm:ptLst>
  <dgm:cxnLst>
    <dgm:cxn modelId="{7CF9F0B1-FB48-4AC3-8053-1AD058A2DC72}" srcId="{72EB6BDE-0D5F-4504-A1C2-5648293F38FF}" destId="{9BB4A165-5C3D-4DFA-8EC4-2307C1DBB2AA}" srcOrd="3" destOrd="0" parTransId="{3A891C14-BBF7-4C1B-AF78-3640633684AC}" sibTransId="{A4693D38-F3FE-46E4-8921-B473D4B13596}"/>
    <dgm:cxn modelId="{EEEA88D3-F1CC-4B01-8CF7-270E79962DD6}" srcId="{72EB6BDE-0D5F-4504-A1C2-5648293F38FF}" destId="{CFB17609-63E0-43B1-9671-1273AEA1352F}" srcOrd="2" destOrd="0" parTransId="{E01949B2-43AE-46D5-BE5B-CA5FE8902507}" sibTransId="{0F42C396-96E7-4C61-BD89-FCA3CBEE5C13}"/>
    <dgm:cxn modelId="{A0D12760-2DBA-484C-BBDA-FB2A6BC541B8}" type="presOf" srcId="{37CF283E-5CC0-4FD2-9BBD-E01AB7C84928}" destId="{1160A4B5-AE74-432B-87FC-0535D314B67E}" srcOrd="0" destOrd="2" presId="urn:microsoft.com/office/officeart/2005/8/layout/hList1"/>
    <dgm:cxn modelId="{E0253527-E5F5-4719-953D-E00C277B94A6}" type="presOf" srcId="{B0466FFE-9832-4E12-9961-F4F2537BD63B}" destId="{1E854516-91FC-4A9E-AA07-528CE67B777B}" srcOrd="0" destOrd="0" presId="urn:microsoft.com/office/officeart/2005/8/layout/hList1"/>
    <dgm:cxn modelId="{AED0777B-3E28-4389-A654-7249F3BAC033}" srcId="{72EB6BDE-0D5F-4504-A1C2-5648293F38FF}" destId="{78936E41-CAD3-4260-BA42-BF5519A74964}" srcOrd="1" destOrd="0" parTransId="{F442453F-1B96-4F8D-BF0A-F048A2C62C08}" sibTransId="{191049F4-74C4-4875-83A4-664CB05625E0}"/>
    <dgm:cxn modelId="{C5A0C58B-E600-4C9D-9214-6BB21CD20B7B}" srcId="{B0466FFE-9832-4E12-9961-F4F2537BD63B}" destId="{72EB6BDE-0D5F-4504-A1C2-5648293F38FF}" srcOrd="0" destOrd="0" parTransId="{AFC3C9E8-C4E1-48A3-B435-E7B372B51646}" sibTransId="{0D4EC73D-C452-4FF4-A487-A399E43129C9}"/>
    <dgm:cxn modelId="{9435BDA2-43E2-411B-920B-747D530CBC52}" type="presOf" srcId="{BA27A0CD-4449-4F0F-B24F-827EC26F75F0}" destId="{F81FAE67-CA07-45B3-ADFD-2A2210ADC554}" srcOrd="0" destOrd="4" presId="urn:microsoft.com/office/officeart/2005/8/layout/hList1"/>
    <dgm:cxn modelId="{EB308D61-B5C1-4EDB-B8F6-C4852533484E}" type="presOf" srcId="{93FC328D-5131-4C77-8A49-221EC6F20F65}" destId="{1160A4B5-AE74-432B-87FC-0535D314B67E}" srcOrd="0" destOrd="0" presId="urn:microsoft.com/office/officeart/2005/8/layout/hList1"/>
    <dgm:cxn modelId="{24D7E752-7CC2-4AD2-9115-DEF3BAFBC5EB}" type="presOf" srcId="{59EC21B2-08A2-491F-8F21-7B84361CBF29}" destId="{F81FAE67-CA07-45B3-ADFD-2A2210ADC554}" srcOrd="0" destOrd="0" presId="urn:microsoft.com/office/officeart/2005/8/layout/hList1"/>
    <dgm:cxn modelId="{53119FF8-4D7A-465F-B028-3B604A2FD873}" srcId="{B0466FFE-9832-4E12-9961-F4F2537BD63B}" destId="{79A0EF86-4196-4AE7-9DF5-B473FCB7C85E}" srcOrd="1" destOrd="0" parTransId="{50B9A85F-E26B-4DB1-A3C3-3387125678D5}" sibTransId="{123D91C0-05A7-4C64-85E1-9C96245D60CF}"/>
    <dgm:cxn modelId="{2CCAAA7B-488B-466E-BD1F-E0F76BC5E492}" type="presOf" srcId="{3A1D8F0D-3AC7-404D-8355-18719577AE3C}" destId="{1160A4B5-AE74-432B-87FC-0535D314B67E}" srcOrd="0" destOrd="1" presId="urn:microsoft.com/office/officeart/2005/8/layout/hList1"/>
    <dgm:cxn modelId="{44D6EA33-B95D-4665-BF95-22F4BAD41386}" type="presOf" srcId="{9BB4A165-5C3D-4DFA-8EC4-2307C1DBB2AA}" destId="{F81FAE67-CA07-45B3-ADFD-2A2210ADC554}" srcOrd="0" destOrd="3" presId="urn:microsoft.com/office/officeart/2005/8/layout/hList1"/>
    <dgm:cxn modelId="{D7F2EC2E-386A-444F-B717-640D981053FA}" type="presOf" srcId="{72EB6BDE-0D5F-4504-A1C2-5648293F38FF}" destId="{B0B9A801-DF66-4A64-986B-53731C627A21}" srcOrd="0" destOrd="0" presId="urn:microsoft.com/office/officeart/2005/8/layout/hList1"/>
    <dgm:cxn modelId="{6A09BDE4-5714-44A4-926E-B629EC82E52F}" srcId="{72EB6BDE-0D5F-4504-A1C2-5648293F38FF}" destId="{59EC21B2-08A2-491F-8F21-7B84361CBF29}" srcOrd="0" destOrd="0" parTransId="{308E8123-AC4D-4CC8-B104-956D84D6FF43}" sibTransId="{B69C73C4-38C8-4167-A078-5297691E0077}"/>
    <dgm:cxn modelId="{92CC0F41-8573-4D5B-A253-7ADD2F84B077}" type="presOf" srcId="{CFB17609-63E0-43B1-9671-1273AEA1352F}" destId="{F81FAE67-CA07-45B3-ADFD-2A2210ADC554}" srcOrd="0" destOrd="2" presId="urn:microsoft.com/office/officeart/2005/8/layout/hList1"/>
    <dgm:cxn modelId="{FE6BA822-06F6-440B-962F-214FA38AA067}" srcId="{79A0EF86-4196-4AE7-9DF5-B473FCB7C85E}" destId="{93FC328D-5131-4C77-8A49-221EC6F20F65}" srcOrd="0" destOrd="0" parTransId="{42F3552B-3FC3-4B9B-91F1-944BE3581552}" sibTransId="{F4D06B10-6F04-4314-9B19-972D69D23413}"/>
    <dgm:cxn modelId="{C2732350-C9A8-4CB5-995F-81C71CDBAD80}" type="presOf" srcId="{78936E41-CAD3-4260-BA42-BF5519A74964}" destId="{F81FAE67-CA07-45B3-ADFD-2A2210ADC554}" srcOrd="0" destOrd="1" presId="urn:microsoft.com/office/officeart/2005/8/layout/hList1"/>
    <dgm:cxn modelId="{20A0343B-5E62-4030-8275-4029AE614398}" type="presOf" srcId="{79A0EF86-4196-4AE7-9DF5-B473FCB7C85E}" destId="{4D316DF3-9879-495D-AFBA-9D18DBC68A75}" srcOrd="0" destOrd="0" presId="urn:microsoft.com/office/officeart/2005/8/layout/hList1"/>
    <dgm:cxn modelId="{EBDD631D-6590-4C9B-949C-8896B3C6D3A2}" srcId="{79A0EF86-4196-4AE7-9DF5-B473FCB7C85E}" destId="{3A1D8F0D-3AC7-404D-8355-18719577AE3C}" srcOrd="1" destOrd="0" parTransId="{A5F35E3F-1CE0-4F57-B42D-EDBDC5FD1A7F}" sibTransId="{6043D560-0FAA-41F1-ACDF-DB9351251CDB}"/>
    <dgm:cxn modelId="{44495A2A-8D58-45F9-9A26-F9F66A6895DE}" srcId="{79A0EF86-4196-4AE7-9DF5-B473FCB7C85E}" destId="{37CF283E-5CC0-4FD2-9BBD-E01AB7C84928}" srcOrd="2" destOrd="0" parTransId="{5594A678-6182-4CEE-87BD-987BD6DD68EF}" sibTransId="{AA37C497-7376-4923-86A3-4D3FBD5AA764}"/>
    <dgm:cxn modelId="{5A4EE937-AE26-4BB3-9E25-79ABEF089751}" srcId="{72EB6BDE-0D5F-4504-A1C2-5648293F38FF}" destId="{BA27A0CD-4449-4F0F-B24F-827EC26F75F0}" srcOrd="4" destOrd="0" parTransId="{1B113F8C-2A1F-415F-8A84-CABB008082C6}" sibTransId="{E425806E-2B63-4DCC-98FA-33D2AB0ACA0C}"/>
    <dgm:cxn modelId="{EB4EDC6E-9CFE-491A-A094-7829047D9D02}" type="presParOf" srcId="{1E854516-91FC-4A9E-AA07-528CE67B777B}" destId="{95660208-BD73-4A8A-B653-239566A40004}" srcOrd="0" destOrd="0" presId="urn:microsoft.com/office/officeart/2005/8/layout/hList1"/>
    <dgm:cxn modelId="{8EE7AF29-01E6-44DC-876A-176E3D3875E1}" type="presParOf" srcId="{95660208-BD73-4A8A-B653-239566A40004}" destId="{B0B9A801-DF66-4A64-986B-53731C627A21}" srcOrd="0" destOrd="0" presId="urn:microsoft.com/office/officeart/2005/8/layout/hList1"/>
    <dgm:cxn modelId="{6B616508-4062-4BF7-BD3B-3EB2BF4C89BF}" type="presParOf" srcId="{95660208-BD73-4A8A-B653-239566A40004}" destId="{F81FAE67-CA07-45B3-ADFD-2A2210ADC554}" srcOrd="1" destOrd="0" presId="urn:microsoft.com/office/officeart/2005/8/layout/hList1"/>
    <dgm:cxn modelId="{B5BE7321-BB04-417B-A875-E58A5EF3253B}" type="presParOf" srcId="{1E854516-91FC-4A9E-AA07-528CE67B777B}" destId="{DDF631C5-0078-436F-A8B7-B813B82BBC4D}" srcOrd="1" destOrd="0" presId="urn:microsoft.com/office/officeart/2005/8/layout/hList1"/>
    <dgm:cxn modelId="{8F377BA5-3D1B-4C7B-B1BF-2A89FD644D14}" type="presParOf" srcId="{1E854516-91FC-4A9E-AA07-528CE67B777B}" destId="{44CA63B2-FBB7-4929-8F68-C9EFE1FB453D}" srcOrd="2" destOrd="0" presId="urn:microsoft.com/office/officeart/2005/8/layout/hList1"/>
    <dgm:cxn modelId="{8C0721C0-2EB8-4367-828A-DB737F226855}" type="presParOf" srcId="{44CA63B2-FBB7-4929-8F68-C9EFE1FB453D}" destId="{4D316DF3-9879-495D-AFBA-9D18DBC68A75}" srcOrd="0" destOrd="0" presId="urn:microsoft.com/office/officeart/2005/8/layout/hList1"/>
    <dgm:cxn modelId="{0ED563A1-3FA4-4749-8670-05C1D3EEE1D8}" type="presParOf" srcId="{44CA63B2-FBB7-4929-8F68-C9EFE1FB453D}" destId="{1160A4B5-AE74-432B-87FC-0535D314B67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B9A801-DF66-4A64-986B-53731C627A21}">
      <dsp:nvSpPr>
        <dsp:cNvPr id="0" name=""/>
        <dsp:cNvSpPr/>
      </dsp:nvSpPr>
      <dsp:spPr>
        <a:xfrm>
          <a:off x="57" y="131864"/>
          <a:ext cx="5544184" cy="92160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rtl="0">
            <a:lnSpc>
              <a:spcPct val="90000"/>
            </a:lnSpc>
            <a:spcBef>
              <a:spcPct val="0"/>
            </a:spcBef>
            <a:spcAft>
              <a:spcPct val="35000"/>
            </a:spcAft>
          </a:pPr>
          <a:r>
            <a:rPr lang="en-US" sz="3200" b="1" kern="1200" dirty="0"/>
            <a:t>Opioid Use Disorder (OUD): </a:t>
          </a:r>
        </a:p>
      </dsp:txBody>
      <dsp:txXfrm>
        <a:off x="57" y="131864"/>
        <a:ext cx="5544184" cy="921600"/>
      </dsp:txXfrm>
    </dsp:sp>
    <dsp:sp modelId="{F81FAE67-CA07-45B3-ADFD-2A2210ADC554}">
      <dsp:nvSpPr>
        <dsp:cNvPr id="0" name=""/>
        <dsp:cNvSpPr/>
      </dsp:nvSpPr>
      <dsp:spPr>
        <a:xfrm>
          <a:off x="57" y="1053464"/>
          <a:ext cx="5544184" cy="3425760"/>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rtl="0">
            <a:lnSpc>
              <a:spcPct val="90000"/>
            </a:lnSpc>
            <a:spcBef>
              <a:spcPct val="0"/>
            </a:spcBef>
            <a:spcAft>
              <a:spcPct val="15000"/>
            </a:spcAft>
            <a:buChar char="••"/>
          </a:pPr>
          <a:r>
            <a:rPr lang="en-US" sz="3200" kern="1200" dirty="0"/>
            <a:t>Young age</a:t>
          </a:r>
        </a:p>
        <a:p>
          <a:pPr marL="285750" lvl="1" indent="-285750" algn="l" defTabSz="1422400" rtl="0">
            <a:lnSpc>
              <a:spcPct val="90000"/>
            </a:lnSpc>
            <a:spcBef>
              <a:spcPct val="0"/>
            </a:spcBef>
            <a:spcAft>
              <a:spcPct val="15000"/>
            </a:spcAft>
            <a:buChar char="••"/>
          </a:pPr>
          <a:r>
            <a:rPr lang="en-US" sz="3200" kern="1200" dirty="0"/>
            <a:t>History of Substance Use Disorder (SUD)</a:t>
          </a:r>
        </a:p>
        <a:p>
          <a:pPr marL="285750" lvl="1" indent="-285750" algn="l" defTabSz="1422400" rtl="0">
            <a:lnSpc>
              <a:spcPct val="90000"/>
            </a:lnSpc>
            <a:spcBef>
              <a:spcPct val="0"/>
            </a:spcBef>
            <a:spcAft>
              <a:spcPct val="15000"/>
            </a:spcAft>
            <a:buChar char="••"/>
          </a:pPr>
          <a:r>
            <a:rPr lang="en-US" sz="3200" kern="1200" dirty="0"/>
            <a:t>Family history of SUD</a:t>
          </a:r>
        </a:p>
        <a:p>
          <a:pPr marL="285750" lvl="1" indent="-285750" algn="l" defTabSz="1422400" rtl="0">
            <a:lnSpc>
              <a:spcPct val="90000"/>
            </a:lnSpc>
            <a:spcBef>
              <a:spcPct val="0"/>
            </a:spcBef>
            <a:spcAft>
              <a:spcPct val="15000"/>
            </a:spcAft>
            <a:buChar char="••"/>
          </a:pPr>
          <a:r>
            <a:rPr lang="en-US" sz="3200" kern="1200" dirty="0"/>
            <a:t>History of aberrant behaviors</a:t>
          </a:r>
        </a:p>
        <a:p>
          <a:pPr marL="285750" lvl="1" indent="-285750" algn="l" defTabSz="1422400" rtl="0">
            <a:lnSpc>
              <a:spcPct val="90000"/>
            </a:lnSpc>
            <a:spcBef>
              <a:spcPct val="0"/>
            </a:spcBef>
            <a:spcAft>
              <a:spcPct val="15000"/>
            </a:spcAft>
            <a:buChar char="••"/>
          </a:pPr>
          <a:r>
            <a:rPr lang="en-US" sz="3200" kern="1200" dirty="0"/>
            <a:t>Psychiatric comorbidities</a:t>
          </a:r>
        </a:p>
      </dsp:txBody>
      <dsp:txXfrm>
        <a:off x="57" y="1053464"/>
        <a:ext cx="5544184" cy="3425760"/>
      </dsp:txXfrm>
    </dsp:sp>
    <dsp:sp modelId="{4D316DF3-9879-495D-AFBA-9D18DBC68A75}">
      <dsp:nvSpPr>
        <dsp:cNvPr id="0" name=""/>
        <dsp:cNvSpPr/>
      </dsp:nvSpPr>
      <dsp:spPr>
        <a:xfrm>
          <a:off x="6320428" y="131864"/>
          <a:ext cx="5544184" cy="921600"/>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rtl="0">
            <a:lnSpc>
              <a:spcPct val="90000"/>
            </a:lnSpc>
            <a:spcBef>
              <a:spcPct val="0"/>
            </a:spcBef>
            <a:spcAft>
              <a:spcPct val="35000"/>
            </a:spcAft>
          </a:pPr>
          <a:r>
            <a:rPr lang="en-US" sz="3200" b="1" kern="1200" dirty="0"/>
            <a:t>Overdose: </a:t>
          </a:r>
        </a:p>
      </dsp:txBody>
      <dsp:txXfrm>
        <a:off x="6320428" y="131864"/>
        <a:ext cx="5544184" cy="921600"/>
      </dsp:txXfrm>
    </dsp:sp>
    <dsp:sp modelId="{1160A4B5-AE74-432B-87FC-0535D314B67E}">
      <dsp:nvSpPr>
        <dsp:cNvPr id="0" name=""/>
        <dsp:cNvSpPr/>
      </dsp:nvSpPr>
      <dsp:spPr>
        <a:xfrm>
          <a:off x="6320428" y="1053464"/>
          <a:ext cx="5544184" cy="3425760"/>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024" tIns="192024" rIns="256032" bIns="288036" numCol="1" spcCol="1270" anchor="t" anchorCtr="0">
          <a:noAutofit/>
        </a:bodyPr>
        <a:lstStyle/>
        <a:p>
          <a:pPr marL="285750" lvl="1" indent="-285750" algn="l" defTabSz="1600200" rtl="0">
            <a:lnSpc>
              <a:spcPct val="90000"/>
            </a:lnSpc>
            <a:spcBef>
              <a:spcPct val="0"/>
            </a:spcBef>
            <a:spcAft>
              <a:spcPct val="15000"/>
            </a:spcAft>
            <a:buChar char="••"/>
          </a:pPr>
          <a:r>
            <a:rPr lang="en-US" sz="3600" kern="1200" dirty="0"/>
            <a:t>Older age</a:t>
          </a:r>
        </a:p>
        <a:p>
          <a:pPr marL="285750" lvl="1" indent="-285750" algn="l" defTabSz="1600200" rtl="0">
            <a:lnSpc>
              <a:spcPct val="90000"/>
            </a:lnSpc>
            <a:spcBef>
              <a:spcPct val="0"/>
            </a:spcBef>
            <a:spcAft>
              <a:spcPct val="15000"/>
            </a:spcAft>
            <a:buChar char="••"/>
          </a:pPr>
          <a:r>
            <a:rPr lang="en-US" sz="3600" kern="1200" dirty="0"/>
            <a:t>Combined benzo</a:t>
          </a:r>
        </a:p>
        <a:p>
          <a:pPr marL="285750" lvl="1" indent="-285750" algn="l" defTabSz="1600200" rtl="0">
            <a:lnSpc>
              <a:spcPct val="90000"/>
            </a:lnSpc>
            <a:spcBef>
              <a:spcPct val="0"/>
            </a:spcBef>
            <a:spcAft>
              <a:spcPct val="15000"/>
            </a:spcAft>
            <a:buChar char="••"/>
          </a:pPr>
          <a:r>
            <a:rPr lang="en-US" sz="3600" kern="1200" dirty="0"/>
            <a:t>Medical comorbidities: COPD, liver/renal insufficiency, sleep apnea</a:t>
          </a:r>
        </a:p>
      </dsp:txBody>
      <dsp:txXfrm>
        <a:off x="6320428" y="1053464"/>
        <a:ext cx="5544184" cy="342576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7071"/>
          </a:xfrm>
          <a:prstGeom prst="rect">
            <a:avLst/>
          </a:prstGeom>
        </p:spPr>
        <p:txBody>
          <a:bodyPr vert="horz" lIns="93172" tIns="46587" rIns="93172" bIns="46587" rtlCol="0"/>
          <a:lstStyle>
            <a:lvl1pPr algn="l">
              <a:defRPr sz="1200"/>
            </a:lvl1pPr>
          </a:lstStyle>
          <a:p>
            <a:endParaRPr lang="en-US" dirty="0"/>
          </a:p>
        </p:txBody>
      </p:sp>
      <p:sp>
        <p:nvSpPr>
          <p:cNvPr id="3" name="Date Placeholder 2"/>
          <p:cNvSpPr>
            <a:spLocks noGrp="1"/>
          </p:cNvSpPr>
          <p:nvPr>
            <p:ph type="dt" sz="quarter" idx="1"/>
          </p:nvPr>
        </p:nvSpPr>
        <p:spPr>
          <a:xfrm>
            <a:off x="3939466" y="0"/>
            <a:ext cx="3013763" cy="467071"/>
          </a:xfrm>
          <a:prstGeom prst="rect">
            <a:avLst/>
          </a:prstGeom>
        </p:spPr>
        <p:txBody>
          <a:bodyPr vert="horz" lIns="93172" tIns="46587" rIns="93172" bIns="46587" rtlCol="0"/>
          <a:lstStyle>
            <a:lvl1pPr algn="r">
              <a:defRPr sz="1200"/>
            </a:lvl1pPr>
          </a:lstStyle>
          <a:p>
            <a:fld id="{98D19FA8-884D-444B-A89D-846A357774E8}" type="datetimeFigureOut">
              <a:rPr lang="en-US" smtClean="0"/>
              <a:t>12/23/2016</a:t>
            </a:fld>
            <a:endParaRPr lang="en-US" dirty="0"/>
          </a:p>
        </p:txBody>
      </p:sp>
      <p:sp>
        <p:nvSpPr>
          <p:cNvPr id="4" name="Footer Placeholder 3"/>
          <p:cNvSpPr>
            <a:spLocks noGrp="1"/>
          </p:cNvSpPr>
          <p:nvPr>
            <p:ph type="ftr" sz="quarter" idx="2"/>
          </p:nvPr>
        </p:nvSpPr>
        <p:spPr>
          <a:xfrm>
            <a:off x="0" y="8842031"/>
            <a:ext cx="3013763" cy="467070"/>
          </a:xfrm>
          <a:prstGeom prst="rect">
            <a:avLst/>
          </a:prstGeom>
        </p:spPr>
        <p:txBody>
          <a:bodyPr vert="horz" lIns="93172" tIns="46587" rIns="93172" bIns="46587"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9466" y="8842031"/>
            <a:ext cx="3013763" cy="467070"/>
          </a:xfrm>
          <a:prstGeom prst="rect">
            <a:avLst/>
          </a:prstGeom>
        </p:spPr>
        <p:txBody>
          <a:bodyPr vert="horz" lIns="93172" tIns="46587" rIns="93172" bIns="46587" rtlCol="0" anchor="b"/>
          <a:lstStyle>
            <a:lvl1pPr algn="r">
              <a:defRPr sz="1200"/>
            </a:lvl1pPr>
          </a:lstStyle>
          <a:p>
            <a:fld id="{3AB0AFCE-2300-4955-8D32-02E34BC9FEDD}" type="slidenum">
              <a:rPr lang="en-US" smtClean="0"/>
              <a:t>‹#›</a:t>
            </a:fld>
            <a:endParaRPr lang="en-US" dirty="0"/>
          </a:p>
        </p:txBody>
      </p:sp>
    </p:spTree>
    <p:extLst>
      <p:ext uri="{BB962C8B-B14F-4D97-AF65-F5344CB8AC3E}">
        <p14:creationId xmlns:p14="http://schemas.microsoft.com/office/powerpoint/2010/main" val="299225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7071"/>
          </a:xfrm>
          <a:prstGeom prst="rect">
            <a:avLst/>
          </a:prstGeom>
        </p:spPr>
        <p:txBody>
          <a:bodyPr vert="horz" lIns="93172" tIns="46587" rIns="93172" bIns="46587" rtlCol="0"/>
          <a:lstStyle>
            <a:lvl1pPr algn="l">
              <a:defRPr sz="1200"/>
            </a:lvl1pPr>
          </a:lstStyle>
          <a:p>
            <a:endParaRPr lang="en-US" dirty="0"/>
          </a:p>
        </p:txBody>
      </p:sp>
      <p:sp>
        <p:nvSpPr>
          <p:cNvPr id="3" name="Date Placeholder 2"/>
          <p:cNvSpPr>
            <a:spLocks noGrp="1"/>
          </p:cNvSpPr>
          <p:nvPr>
            <p:ph type="dt" idx="1"/>
          </p:nvPr>
        </p:nvSpPr>
        <p:spPr>
          <a:xfrm>
            <a:off x="3939466" y="0"/>
            <a:ext cx="3013763" cy="467071"/>
          </a:xfrm>
          <a:prstGeom prst="rect">
            <a:avLst/>
          </a:prstGeom>
        </p:spPr>
        <p:txBody>
          <a:bodyPr vert="horz" lIns="93172" tIns="46587" rIns="93172" bIns="46587" rtlCol="0"/>
          <a:lstStyle>
            <a:lvl1pPr algn="r">
              <a:defRPr sz="1200"/>
            </a:lvl1pPr>
          </a:lstStyle>
          <a:p>
            <a:fld id="{6BA40DB7-9208-4315-8F69-5B20D60AA9E4}" type="datetimeFigureOut">
              <a:rPr lang="en-US" smtClean="0"/>
              <a:t>12/23/2016</a:t>
            </a:fld>
            <a:endParaRPr lang="en-US" dirty="0"/>
          </a:p>
        </p:txBody>
      </p:sp>
      <p:sp>
        <p:nvSpPr>
          <p:cNvPr id="4" name="Slide Image Placeholder 3"/>
          <p:cNvSpPr>
            <a:spLocks noGrp="1" noRot="1" noChangeAspect="1"/>
          </p:cNvSpPr>
          <p:nvPr>
            <p:ph type="sldImg" idx="2"/>
          </p:nvPr>
        </p:nvSpPr>
        <p:spPr>
          <a:xfrm>
            <a:off x="685800" y="1163638"/>
            <a:ext cx="5583238" cy="3141662"/>
          </a:xfrm>
          <a:prstGeom prst="rect">
            <a:avLst/>
          </a:prstGeom>
          <a:noFill/>
          <a:ln w="12700">
            <a:solidFill>
              <a:prstClr val="black"/>
            </a:solidFill>
          </a:ln>
        </p:spPr>
        <p:txBody>
          <a:bodyPr vert="horz" lIns="93172" tIns="46587" rIns="93172" bIns="46587" rtlCol="0" anchor="ctr"/>
          <a:lstStyle/>
          <a:p>
            <a:endParaRPr lang="en-US" dirty="0"/>
          </a:p>
        </p:txBody>
      </p:sp>
      <p:sp>
        <p:nvSpPr>
          <p:cNvPr id="5" name="Notes Placeholder 4"/>
          <p:cNvSpPr>
            <a:spLocks noGrp="1"/>
          </p:cNvSpPr>
          <p:nvPr>
            <p:ph type="body" sz="quarter" idx="3"/>
          </p:nvPr>
        </p:nvSpPr>
        <p:spPr>
          <a:xfrm>
            <a:off x="695484" y="4480004"/>
            <a:ext cx="5563870" cy="3665459"/>
          </a:xfrm>
          <a:prstGeom prst="rect">
            <a:avLst/>
          </a:prstGeom>
        </p:spPr>
        <p:txBody>
          <a:bodyPr vert="horz" lIns="93172" tIns="46587" rIns="93172" bIns="4658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1"/>
            <a:ext cx="3013763" cy="467070"/>
          </a:xfrm>
          <a:prstGeom prst="rect">
            <a:avLst/>
          </a:prstGeom>
        </p:spPr>
        <p:txBody>
          <a:bodyPr vert="horz" lIns="93172" tIns="46587" rIns="93172" bIns="4658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9466" y="8842031"/>
            <a:ext cx="3013763" cy="467070"/>
          </a:xfrm>
          <a:prstGeom prst="rect">
            <a:avLst/>
          </a:prstGeom>
        </p:spPr>
        <p:txBody>
          <a:bodyPr vert="horz" lIns="93172" tIns="46587" rIns="93172" bIns="46587" rtlCol="0" anchor="b"/>
          <a:lstStyle>
            <a:lvl1pPr algn="r">
              <a:defRPr sz="1200"/>
            </a:lvl1pPr>
          </a:lstStyle>
          <a:p>
            <a:fld id="{EBDDCFA9-3E0D-4BB4-89A7-AEE1BB0C0B0D}" type="slidenum">
              <a:rPr lang="en-US" smtClean="0"/>
              <a:t>‹#›</a:t>
            </a:fld>
            <a:endParaRPr lang="en-US" dirty="0"/>
          </a:p>
        </p:txBody>
      </p:sp>
    </p:spTree>
    <p:extLst>
      <p:ext uri="{BB962C8B-B14F-4D97-AF65-F5344CB8AC3E}">
        <p14:creationId xmlns:p14="http://schemas.microsoft.com/office/powerpoint/2010/main" val="115949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dx.doi.org/10.15585/mmwr.rr6501e1"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 is designed for health care providers to use and modify as needed with different audiences.  Presenters</a:t>
            </a:r>
            <a:r>
              <a:rPr lang="en-US" baseline="0" dirty="0" smtClean="0"/>
              <a:t> may add logo from your own organization and may delete the ADHS logo if deemed appropriate.</a:t>
            </a:r>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1</a:t>
            </a:fld>
            <a:endParaRPr lang="en-US" dirty="0"/>
          </a:p>
        </p:txBody>
      </p:sp>
    </p:spTree>
    <p:extLst>
      <p:ext uri="{BB962C8B-B14F-4D97-AF65-F5344CB8AC3E}">
        <p14:creationId xmlns:p14="http://schemas.microsoft.com/office/powerpoint/2010/main" val="3900730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what problems noted with</a:t>
            </a:r>
            <a:r>
              <a:rPr lang="en-US" baseline="0" dirty="0"/>
              <a:t> history thus far:</a:t>
            </a:r>
          </a:p>
          <a:p>
            <a:r>
              <a:rPr lang="en-US" baseline="0" dirty="0"/>
              <a:t>-over 90 Morphine equivalents</a:t>
            </a:r>
          </a:p>
          <a:p>
            <a:r>
              <a:rPr lang="en-US" baseline="0" dirty="0"/>
              <a:t>-multiple providers</a:t>
            </a:r>
          </a:p>
          <a:p>
            <a:r>
              <a:rPr lang="en-US" baseline="0" dirty="0"/>
              <a:t>-pain agreement?</a:t>
            </a:r>
          </a:p>
          <a:p>
            <a:r>
              <a:rPr lang="en-US" baseline="0" dirty="0"/>
              <a:t>-other modalities tried?</a:t>
            </a:r>
          </a:p>
          <a:p>
            <a:r>
              <a:rPr lang="en-US" baseline="0" dirty="0"/>
              <a:t>-comprehensive multidisciplinary approach?</a:t>
            </a:r>
          </a:p>
          <a:p>
            <a:r>
              <a:rPr lang="en-US" baseline="0" dirty="0"/>
              <a:t>-</a:t>
            </a:r>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13</a:t>
            </a:fld>
            <a:endParaRPr lang="en-US" dirty="0"/>
          </a:p>
        </p:txBody>
      </p:sp>
    </p:spTree>
    <p:extLst>
      <p:ext uri="{BB962C8B-B14F-4D97-AF65-F5344CB8AC3E}">
        <p14:creationId xmlns:p14="http://schemas.microsoft.com/office/powerpoint/2010/main" val="2109701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 a few examples of functional goals here</a:t>
            </a:r>
          </a:p>
        </p:txBody>
      </p:sp>
      <p:sp>
        <p:nvSpPr>
          <p:cNvPr id="4" name="Slide Number Placeholder 3"/>
          <p:cNvSpPr>
            <a:spLocks noGrp="1"/>
          </p:cNvSpPr>
          <p:nvPr>
            <p:ph type="sldNum" sz="quarter" idx="10"/>
          </p:nvPr>
        </p:nvSpPr>
        <p:spPr/>
        <p:txBody>
          <a:bodyPr/>
          <a:lstStyle/>
          <a:p>
            <a:fld id="{EBDDCFA9-3E0D-4BB4-89A7-AEE1BB0C0B0D}" type="slidenum">
              <a:rPr lang="en-US" smtClean="0"/>
              <a:t>14</a:t>
            </a:fld>
            <a:endParaRPr lang="en-US" dirty="0"/>
          </a:p>
        </p:txBody>
      </p:sp>
    </p:spTree>
    <p:extLst>
      <p:ext uri="{BB962C8B-B14F-4D97-AF65-F5344CB8AC3E}">
        <p14:creationId xmlns:p14="http://schemas.microsoft.com/office/powerpoint/2010/main" val="2938154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Dowell D, Haegerich TM, Chou R. CDC Guideline for Prescribing Opioids for Chronic Pain — United States, 2016. MMWR Recomm Rep 2016;65(No. RR-1):1–49. DOI: </a:t>
            </a:r>
            <a:r>
              <a:rPr lang="en-US" sz="1200" u="sng" dirty="0">
                <a:hlinkClick r:id="rId3"/>
              </a:rPr>
              <a:t>http://dx.doi.org/10.15585/mmwr.rr6501e1</a:t>
            </a:r>
            <a:r>
              <a:rPr lang="en-US" sz="1200" dirty="0"/>
              <a:t>.</a:t>
            </a:r>
          </a:p>
          <a:p>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15</a:t>
            </a:fld>
            <a:endParaRPr lang="en-US" dirty="0"/>
          </a:p>
        </p:txBody>
      </p:sp>
    </p:spTree>
    <p:extLst>
      <p:ext uri="{BB962C8B-B14F-4D97-AF65-F5344CB8AC3E}">
        <p14:creationId xmlns:p14="http://schemas.microsoft.com/office/powerpoint/2010/main" val="3053480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Non-opioid</a:t>
            </a:r>
            <a:r>
              <a:rPr lang="en-US" baseline="0" dirty="0"/>
              <a:t> Treatments for Chronic Pain. CDC 2015, at https://www.cdc.gov/drugoverdose/pdf/alternative_treatments-a.pdf</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17</a:t>
            </a:fld>
            <a:endParaRPr lang="en-US" dirty="0"/>
          </a:p>
        </p:txBody>
      </p:sp>
    </p:spTree>
    <p:extLst>
      <p:ext uri="{BB962C8B-B14F-4D97-AF65-F5344CB8AC3E}">
        <p14:creationId xmlns:p14="http://schemas.microsoft.com/office/powerpoint/2010/main" val="2480154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No data for effectiveness</a:t>
            </a:r>
            <a:r>
              <a:rPr lang="en-US" baseline="0" dirty="0"/>
              <a:t> outcomes &gt; 16 weeks</a:t>
            </a:r>
          </a:p>
          <a:p>
            <a:r>
              <a:rPr lang="en-US" dirty="0"/>
              <a:t>● 27% of patients who</a:t>
            </a:r>
            <a:r>
              <a:rPr lang="en-US" baseline="0" dirty="0"/>
              <a:t> received new opioid prescription went on to longer term opioid prescribing (21% episodic prescribing pattern and 6% LTOT) </a:t>
            </a:r>
          </a:p>
          <a:p>
            <a:r>
              <a:rPr lang="en-US" baseline="0" dirty="0"/>
              <a:t>     </a:t>
            </a:r>
            <a:r>
              <a:rPr lang="en-US" dirty="0"/>
              <a:t>● </a:t>
            </a:r>
            <a:r>
              <a:rPr lang="en-US" baseline="0" dirty="0"/>
              <a:t>Hooten, 2015 Mayo Clinic Proceedings</a:t>
            </a:r>
          </a:p>
        </p:txBody>
      </p:sp>
      <p:sp>
        <p:nvSpPr>
          <p:cNvPr id="4" name="Slide Number Placeholder 3"/>
          <p:cNvSpPr>
            <a:spLocks noGrp="1"/>
          </p:cNvSpPr>
          <p:nvPr>
            <p:ph type="sldNum" sz="quarter" idx="10"/>
          </p:nvPr>
        </p:nvSpPr>
        <p:spPr/>
        <p:txBody>
          <a:bodyPr/>
          <a:lstStyle/>
          <a:p>
            <a:fld id="{1B6C1FD7-336C-4A2C-878D-BF8674AEE5AA}" type="slidenum">
              <a:rPr lang="en-US" smtClean="0"/>
              <a:t>19</a:t>
            </a:fld>
            <a:endParaRPr lang="en-US" dirty="0"/>
          </a:p>
        </p:txBody>
      </p:sp>
    </p:spTree>
    <p:extLst>
      <p:ext uri="{BB962C8B-B14F-4D97-AF65-F5344CB8AC3E}">
        <p14:creationId xmlns:p14="http://schemas.microsoft.com/office/powerpoint/2010/main" val="467409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21</a:t>
            </a:fld>
            <a:endParaRPr lang="en-US" dirty="0"/>
          </a:p>
        </p:txBody>
      </p:sp>
    </p:spTree>
    <p:extLst>
      <p:ext uri="{BB962C8B-B14F-4D97-AF65-F5344CB8AC3E}">
        <p14:creationId xmlns:p14="http://schemas.microsoft.com/office/powerpoint/2010/main" val="721418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b="1" dirty="0"/>
          </a:p>
          <a:p>
            <a:r>
              <a:rPr lang="en-US" sz="1100" b="1" dirty="0"/>
              <a:t>S1283 – Controlled Substances Prescription Monitoring Program (PASSED)</a:t>
            </a:r>
          </a:p>
          <a:p>
            <a:r>
              <a:rPr lang="en-US" dirty="0"/>
              <a:t>Effective October 1, 2017, or 60 days after the statewide Health Information Exchange has integrated the CSPMP data into the Exchange</a:t>
            </a:r>
          </a:p>
          <a:p>
            <a:r>
              <a:rPr lang="en-US" dirty="0"/>
              <a:t>Before prescribing an opioid analgesic or benzodiazepine controlled substance, practitioner must obtain a CSPMP patient utilization report for the past 12 months at beginning of each new course of treatment and at least quarterly</a:t>
            </a:r>
          </a:p>
          <a:p>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24</a:t>
            </a:fld>
            <a:endParaRPr lang="en-US" dirty="0"/>
          </a:p>
        </p:txBody>
      </p:sp>
    </p:spTree>
    <p:extLst>
      <p:ext uri="{BB962C8B-B14F-4D97-AF65-F5344CB8AC3E}">
        <p14:creationId xmlns:p14="http://schemas.microsoft.com/office/powerpoint/2010/main" val="19100765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Carisoprodol is brand</a:t>
            </a:r>
            <a:r>
              <a:rPr lang="en-US" baseline="0" dirty="0"/>
              <a:t> name Soma</a:t>
            </a:r>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27</a:t>
            </a:fld>
            <a:endParaRPr lang="en-US" dirty="0"/>
          </a:p>
        </p:txBody>
      </p:sp>
    </p:spTree>
    <p:extLst>
      <p:ext uri="{BB962C8B-B14F-4D97-AF65-F5344CB8AC3E}">
        <p14:creationId xmlns:p14="http://schemas.microsoft.com/office/powerpoint/2010/main" val="24311436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should be a patient-centered discussion</a:t>
            </a:r>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28</a:t>
            </a:fld>
            <a:endParaRPr lang="en-US" dirty="0"/>
          </a:p>
        </p:txBody>
      </p:sp>
    </p:spTree>
    <p:extLst>
      <p:ext uri="{BB962C8B-B14F-4D97-AF65-F5344CB8AC3E}">
        <p14:creationId xmlns:p14="http://schemas.microsoft.com/office/powerpoint/2010/main" val="1601094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31</a:t>
            </a:fld>
            <a:endParaRPr lang="en-US" dirty="0"/>
          </a:p>
        </p:txBody>
      </p:sp>
    </p:spTree>
    <p:extLst>
      <p:ext uri="{BB962C8B-B14F-4D97-AF65-F5344CB8AC3E}">
        <p14:creationId xmlns:p14="http://schemas.microsoft.com/office/powerpoint/2010/main" val="840353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a:t>
            </a:r>
            <a:r>
              <a:rPr lang="en-US" baseline="0" dirty="0"/>
              <a:t> CNTP- non cancer</a:t>
            </a:r>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4</a:t>
            </a:fld>
            <a:endParaRPr lang="en-US" dirty="0"/>
          </a:p>
        </p:txBody>
      </p:sp>
    </p:spTree>
    <p:extLst>
      <p:ext uri="{BB962C8B-B14F-4D97-AF65-F5344CB8AC3E}">
        <p14:creationId xmlns:p14="http://schemas.microsoft.com/office/powerpoint/2010/main" val="33528539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Assess or refer,</a:t>
            </a:r>
            <a:r>
              <a:rPr lang="en-US" baseline="0" dirty="0"/>
              <a:t> be vigilant in identifying OUD</a:t>
            </a:r>
            <a:endParaRPr lang="en-US" dirty="0"/>
          </a:p>
          <a:p>
            <a:endParaRPr lang="en-US" dirty="0"/>
          </a:p>
          <a:p>
            <a:endParaRPr lang="en-US" dirty="0"/>
          </a:p>
          <a:p>
            <a:r>
              <a:rPr lang="en-US" dirty="0"/>
              <a:t>Treatment Planning</a:t>
            </a:r>
          </a:p>
          <a:p>
            <a:r>
              <a:rPr lang="en-US" dirty="0"/>
              <a:t>Treatment Goals</a:t>
            </a:r>
          </a:p>
          <a:p>
            <a:r>
              <a:rPr lang="en-US" dirty="0"/>
              <a:t>Exit Strategy</a:t>
            </a:r>
          </a:p>
          <a:p>
            <a:r>
              <a:rPr lang="en-US" dirty="0"/>
              <a:t>Treatment Resources</a:t>
            </a:r>
          </a:p>
          <a:p>
            <a:r>
              <a:rPr lang="en-US" dirty="0"/>
              <a:t>Other treatment modalities &amp; alternatives</a:t>
            </a:r>
          </a:p>
          <a:p>
            <a:endParaRPr lang="en-US" dirty="0"/>
          </a:p>
          <a:p>
            <a:r>
              <a:rPr lang="en-US" dirty="0">
                <a:latin typeface="Arial" pitchFamily="34" charset="0"/>
              </a:rPr>
              <a:t>Methadone therapy provides a </a:t>
            </a:r>
            <a:r>
              <a:rPr lang="en-US" b="1" dirty="0">
                <a:latin typeface="Arial" pitchFamily="34" charset="0"/>
              </a:rPr>
              <a:t>safer “drug substitute”</a:t>
            </a:r>
            <a:r>
              <a:rPr lang="en-US" dirty="0">
                <a:latin typeface="Arial" pitchFamily="34" charset="0"/>
              </a:rPr>
              <a:t> for the addict.  Methadone </a:t>
            </a:r>
            <a:r>
              <a:rPr lang="en-US" b="1" dirty="0">
                <a:latin typeface="Arial" pitchFamily="34" charset="0"/>
              </a:rPr>
              <a:t>does not provide the “rush” that you get with heroin</a:t>
            </a:r>
            <a:r>
              <a:rPr lang="en-US" dirty="0">
                <a:latin typeface="Arial" pitchFamily="34" charset="0"/>
              </a:rPr>
              <a:t>, so it is not as pleasurable for the user.  If the dose is monitored and weaned properly, the addict should not suffer an altered state.  It should allow normal and appropriate functioning of the individual.  Because it is administered orally, it does not carry all the I.V. risks.  It has a long half-life - administered once per day with the effects lasting 24 hours.  </a:t>
            </a:r>
          </a:p>
          <a:p>
            <a:endParaRPr lang="en-US" dirty="0">
              <a:latin typeface="Arial" pitchFamily="34" charset="0"/>
            </a:endParaRPr>
          </a:p>
          <a:p>
            <a:r>
              <a:rPr lang="en-US" dirty="0">
                <a:latin typeface="Arial" pitchFamily="34" charset="0"/>
              </a:rPr>
              <a:t>The advantage of </a:t>
            </a:r>
            <a:r>
              <a:rPr lang="en-US" b="1" dirty="0">
                <a:latin typeface="Arial" pitchFamily="34" charset="0"/>
              </a:rPr>
              <a:t>methadone is that it eliminates the craving</a:t>
            </a:r>
            <a:r>
              <a:rPr lang="en-US" dirty="0">
                <a:latin typeface="Arial" pitchFamily="34" charset="0"/>
              </a:rPr>
              <a:t> and therefore </a:t>
            </a:r>
            <a:r>
              <a:rPr lang="en-US" b="1" dirty="0">
                <a:latin typeface="Arial" pitchFamily="34" charset="0"/>
              </a:rPr>
              <a:t>blocks the craving/withdrawal cycle.</a:t>
            </a:r>
            <a:r>
              <a:rPr lang="en-US" dirty="0">
                <a:latin typeface="Arial" pitchFamily="34" charset="0"/>
              </a:rPr>
              <a:t>  Many programs are now maintaining pregnant moms on high dose methadone to assure that the craving is blocked.  Methadone causes some stunting of the developing fetus, but it is by far the lesser of the evils.  </a:t>
            </a:r>
            <a:r>
              <a:rPr lang="en-US" b="1" dirty="0">
                <a:latin typeface="Arial" pitchFamily="34" charset="0"/>
              </a:rPr>
              <a:t>Heroin use can not be abruptly stopped during pregnancy without serious complications to the mother and fetus!</a:t>
            </a:r>
          </a:p>
          <a:p>
            <a:endParaRPr lang="en-US" b="1" dirty="0">
              <a:latin typeface="Arial" pitchFamily="34" charset="0"/>
            </a:endParaRPr>
          </a:p>
          <a:p>
            <a:r>
              <a:rPr lang="en-US" b="1" dirty="0">
                <a:latin typeface="Arial" pitchFamily="34" charset="0"/>
              </a:rPr>
              <a:t>The goal of methadone therapy is rehabilitation </a:t>
            </a:r>
            <a:r>
              <a:rPr lang="en-US" b="1" u="sng" dirty="0">
                <a:latin typeface="Arial" pitchFamily="34" charset="0"/>
              </a:rPr>
              <a:t>not</a:t>
            </a:r>
            <a:r>
              <a:rPr lang="en-US" b="1" dirty="0">
                <a:latin typeface="Arial" pitchFamily="34" charset="0"/>
              </a:rPr>
              <a:t> abstinence.</a:t>
            </a:r>
            <a:r>
              <a:rPr lang="en-US" dirty="0">
                <a:latin typeface="Arial" pitchFamily="34" charset="0"/>
              </a:rPr>
              <a:t>  Women maintained on methadone show a </a:t>
            </a:r>
            <a:r>
              <a:rPr lang="en-US" b="1" dirty="0">
                <a:latin typeface="Arial" pitchFamily="34" charset="0"/>
              </a:rPr>
              <a:t>50% reduction in illicit drug use, reduction in criminal behavior, increases in mood and rate of employment.</a:t>
            </a:r>
          </a:p>
          <a:p>
            <a:endParaRPr lang="en-US" dirty="0">
              <a:latin typeface="Arial" pitchFamily="34" charset="0"/>
            </a:endParaRPr>
          </a:p>
          <a:p>
            <a:r>
              <a:rPr lang="en-US" dirty="0">
                <a:latin typeface="Arial" pitchFamily="34" charset="0"/>
              </a:rPr>
              <a:t>    </a:t>
            </a:r>
          </a:p>
          <a:p>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32</a:t>
            </a:fld>
            <a:endParaRPr lang="en-US" dirty="0"/>
          </a:p>
        </p:txBody>
      </p:sp>
    </p:spTree>
    <p:extLst>
      <p:ext uri="{BB962C8B-B14F-4D97-AF65-F5344CB8AC3E}">
        <p14:creationId xmlns:p14="http://schemas.microsoft.com/office/powerpoint/2010/main" val="34754615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33</a:t>
            </a:fld>
            <a:endParaRPr lang="en-US" dirty="0"/>
          </a:p>
        </p:txBody>
      </p:sp>
    </p:spTree>
    <p:extLst>
      <p:ext uri="{BB962C8B-B14F-4D97-AF65-F5344CB8AC3E}">
        <p14:creationId xmlns:p14="http://schemas.microsoft.com/office/powerpoint/2010/main" val="38942275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Patients can experience</a:t>
            </a:r>
            <a:r>
              <a:rPr lang="en-US" baseline="0" dirty="0"/>
              <a:t> improvements when opioids are tapered in the context of a comprehensive patient care plan. </a:t>
            </a:r>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36</a:t>
            </a:fld>
            <a:endParaRPr lang="en-US" dirty="0"/>
          </a:p>
        </p:txBody>
      </p:sp>
    </p:spTree>
    <p:extLst>
      <p:ext uri="{BB962C8B-B14F-4D97-AF65-F5344CB8AC3E}">
        <p14:creationId xmlns:p14="http://schemas.microsoft.com/office/powerpoint/2010/main" val="3196227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misuse and abuse of prescription drugs has become the leading cause of injury death in the U.S., surpassing motor vehicle accidents. </a:t>
            </a:r>
          </a:p>
          <a:p>
            <a:r>
              <a:rPr lang="en-US" dirty="0"/>
              <a:t>Pain reliever deaths exceed heroin &amp; cocaine deaths combined</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Rudd RA, Aleshire N, Zibbell JE, Gladden RM. Increases in Drug and Opioid Overdose Deaths--United States, 2000-2014. MMWR Morbidity and mortality weekly report 2016;64:1378-82.</a:t>
            </a:r>
          </a:p>
          <a:p>
            <a:endParaRPr lang="en-US" dirty="0"/>
          </a:p>
          <a:p>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5</a:t>
            </a:fld>
            <a:endParaRPr lang="en-US" dirty="0"/>
          </a:p>
        </p:txBody>
      </p:sp>
    </p:spTree>
    <p:extLst>
      <p:ext uri="{BB962C8B-B14F-4D97-AF65-F5344CB8AC3E}">
        <p14:creationId xmlns:p14="http://schemas.microsoft.com/office/powerpoint/2010/main" val="3282396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Rudd RA, Aleshire N, Zibbell JE, Gladden RM. Increases in Drug and Opioid Overdose Deaths--United States, 2000-2014. MMWR Morbidity and mortality weekly report 2016;64:1378-82.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Drug overdoses</a:t>
            </a:r>
            <a:r>
              <a:rPr lang="en-US" sz="1200" kern="1200" baseline="0" dirty="0">
                <a:solidFill>
                  <a:schemeClr val="tx1"/>
                </a:solidFill>
                <a:effectLst/>
                <a:latin typeface="+mn-lt"/>
                <a:ea typeface="+mn-ea"/>
                <a:cs typeface="+mn-cs"/>
              </a:rPr>
              <a:t> include morphine oxycodone, hydrocodone, heroin, methadone, fentanyl, tramadol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Natural and semisynthetic opioids include morphine, oxycodone, and hydrocodone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Synthetic opioids excluding methadone include fentanyl (prescription and illicit) and tramadol</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6</a:t>
            </a:fld>
            <a:endParaRPr lang="en-US" dirty="0"/>
          </a:p>
        </p:txBody>
      </p:sp>
    </p:spTree>
    <p:extLst>
      <p:ext uri="{BB962C8B-B14F-4D97-AF65-F5344CB8AC3E}">
        <p14:creationId xmlns:p14="http://schemas.microsoft.com/office/powerpoint/2010/main" val="1169311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rise in opioid-related deaths paralleled the rise in treatment admissions and opioid sales</a:t>
            </a:r>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7</a:t>
            </a:fld>
            <a:endParaRPr lang="en-US" dirty="0"/>
          </a:p>
        </p:txBody>
      </p:sp>
    </p:spTree>
    <p:extLst>
      <p:ext uri="{BB962C8B-B14F-4D97-AF65-F5344CB8AC3E}">
        <p14:creationId xmlns:p14="http://schemas.microsoft.com/office/powerpoint/2010/main" val="220636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8</a:t>
            </a:fld>
            <a:endParaRPr lang="en-US" dirty="0"/>
          </a:p>
        </p:txBody>
      </p:sp>
    </p:spTree>
    <p:extLst>
      <p:ext uri="{BB962C8B-B14F-4D97-AF65-F5344CB8AC3E}">
        <p14:creationId xmlns:p14="http://schemas.microsoft.com/office/powerpoint/2010/main" val="13076085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Sources:</a:t>
            </a:r>
          </a:p>
          <a:p>
            <a:r>
              <a:rPr lang="en-US" b="0" dirty="0" smtClean="0"/>
              <a:t>Arizona Department of Health Services mortality data</a:t>
            </a:r>
          </a:p>
          <a:p>
            <a:r>
              <a:rPr lang="en-US" b="0" dirty="0" smtClean="0"/>
              <a:t>CDC Mortality and Morbidity Weekly, Increases in Drug and Opioid Overdose Deaths — United States, 2000–2014</a:t>
            </a:r>
          </a:p>
          <a:p>
            <a:r>
              <a:rPr lang="en-US" b="0" i="1" dirty="0" smtClean="0"/>
              <a:t>Weekly, </a:t>
            </a:r>
            <a:r>
              <a:rPr lang="en-US" b="0" dirty="0" smtClean="0"/>
              <a:t>January 1, 2016 / 64(50);1378-82 </a:t>
            </a:r>
            <a:r>
              <a:rPr lang="en-US" baseline="0" dirty="0" smtClean="0"/>
              <a:t>http://www.cdc.gov/mmwr/preview/mmwrhtml/mm6450a3.htm?s_cid=mm6450a3_w  </a:t>
            </a:r>
          </a:p>
          <a:p>
            <a:endParaRPr lang="en-US" baseline="0" dirty="0" smtClean="0"/>
          </a:p>
          <a:p>
            <a:r>
              <a:rPr lang="en-US" baseline="0" dirty="0" err="1" smtClean="0"/>
              <a:t>Paulozzi</a:t>
            </a:r>
            <a:r>
              <a:rPr lang="en-US" baseline="0" dirty="0"/>
              <a:t>, Len. Prescription Drug Overdose National Perspective, presented at the Arizona Opioid Prescribing Summit, March 15, 2014. Cited in the Arizona Opioid Prescribing Guidelines. </a:t>
            </a:r>
            <a:endParaRPr lang="en-US" baseline="0" dirty="0" smtClean="0"/>
          </a:p>
          <a:p>
            <a:endParaRPr lang="en-US" baseline="0" dirty="0" smtClean="0"/>
          </a:p>
          <a:p>
            <a:r>
              <a:rPr lang="en-US" dirty="0" smtClean="0"/>
              <a:t>Arizona Department of Health Services, Neonatal Abstinence Syndrome and Newborn Drug Exposures Arizona Births, 2008-2014  http://www.azdhs.gov/documents/prevention/womens-childrens-health/injury-prevention/prescription-drugs/2014-nas-fact-sheet.pdf </a:t>
            </a:r>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9</a:t>
            </a:fld>
            <a:endParaRPr lang="en-US" dirty="0"/>
          </a:p>
        </p:txBody>
      </p:sp>
    </p:spTree>
    <p:extLst>
      <p:ext uri="{BB962C8B-B14F-4D97-AF65-F5344CB8AC3E}">
        <p14:creationId xmlns:p14="http://schemas.microsoft.com/office/powerpoint/2010/main" val="2723938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Tremors, seizures, stiff arms/legs, excessive yawning or sucking, stuffy nose, poor feeding, difficulty sleeping, rapid breathing, high-pitched cry, diarrhea or vomiting</a:t>
            </a:r>
          </a:p>
          <a:p>
            <a:endParaRPr lang="en-US" sz="1200" dirty="0">
              <a:solidFill>
                <a:schemeClr val="bg1"/>
              </a:solidFill>
            </a:endParaRPr>
          </a:p>
          <a:p>
            <a:r>
              <a:rPr lang="en-US" dirty="0"/>
              <a:t>Reasons for Rehospitalization in Children Who Had Neonatal Abstinence Syndrome</a:t>
            </a:r>
          </a:p>
          <a:p>
            <a:r>
              <a:rPr lang="en-US" dirty="0"/>
              <a:t>Hannah Uebel, Ian M. Wright, Lucy Burns, Lisa Hilder, Barbara Bajuk, Courtney Breen, Mohamed E. Abdel-Latif, John M. Feller, Janet Falconer, Sarah Clews, John Eastwood, Ju Lee Oei</a:t>
            </a:r>
          </a:p>
          <a:p>
            <a:r>
              <a:rPr lang="en-US" dirty="0"/>
              <a:t>Pediatrics Oct 2015, 136 (4) e811-e820; DOI: 10.1542/peds.2014-2767 </a:t>
            </a:r>
          </a:p>
          <a:p>
            <a:r>
              <a:rPr lang="en-US" dirty="0"/>
              <a:t>http://pediatrics.aappublications.org/content/136/4/e81</a:t>
            </a:r>
          </a:p>
          <a:p>
            <a:endParaRPr lang="en-US" dirty="0"/>
          </a:p>
          <a:p>
            <a:r>
              <a:rPr lang="en-US" dirty="0"/>
              <a:t>Goals of the Arizona Statewide Task Force on Preventing Prenatal Exposure to Alcohol and Other Drugs</a:t>
            </a:r>
          </a:p>
          <a:p>
            <a:endParaRPr lang="en-US" dirty="0"/>
          </a:p>
          <a:p>
            <a:r>
              <a:rPr lang="en-US" dirty="0"/>
              <a:t>Achieve a statistically significant reduction in the incidence of substance-exposed newborns (SEN) in Arizona. </a:t>
            </a:r>
          </a:p>
          <a:p>
            <a:r>
              <a:rPr lang="en-US" dirty="0"/>
              <a:t>Raise awareness and understanding of the risks and effects of prenatal exposure to alcohol and other drugs for families and communities.</a:t>
            </a:r>
          </a:p>
          <a:p>
            <a:r>
              <a:rPr lang="en-US" dirty="0"/>
              <a:t>Create optimal opportunity for engagement in effective interventions and services for all women of reproductive age in Arizona.</a:t>
            </a:r>
          </a:p>
          <a:p>
            <a:r>
              <a:rPr lang="en-US" dirty="0"/>
              <a:t>Promote successful outcomes for those individuals affected by SEN in Arizona.</a:t>
            </a:r>
          </a:p>
          <a:p>
            <a:endParaRPr lang="en-US" dirty="0"/>
          </a:p>
          <a:p>
            <a:r>
              <a:rPr lang="en-US" dirty="0"/>
              <a:t>Source: Arizona Statewide Task Force on Preventing Prenatal Exposure to Alcohol and Other Drugs Strategic Plan 2015-2010</a:t>
            </a:r>
          </a:p>
          <a:p>
            <a:endParaRPr lang="en-US" dirty="0"/>
          </a:p>
        </p:txBody>
      </p:sp>
      <p:sp>
        <p:nvSpPr>
          <p:cNvPr id="4" name="Slide Number Placeholder 3"/>
          <p:cNvSpPr>
            <a:spLocks noGrp="1"/>
          </p:cNvSpPr>
          <p:nvPr>
            <p:ph type="sldNum" sz="quarter" idx="10"/>
          </p:nvPr>
        </p:nvSpPr>
        <p:spPr/>
        <p:txBody>
          <a:bodyPr/>
          <a:lstStyle/>
          <a:p>
            <a:fld id="{EBDDCFA9-3E0D-4BB4-89A7-AEE1BB0C0B0D}" type="slidenum">
              <a:rPr lang="en-US" smtClean="0"/>
              <a:t>10</a:t>
            </a:fld>
            <a:endParaRPr lang="en-US" dirty="0"/>
          </a:p>
        </p:txBody>
      </p:sp>
    </p:spTree>
    <p:extLst>
      <p:ext uri="{BB962C8B-B14F-4D97-AF65-F5344CB8AC3E}">
        <p14:creationId xmlns:p14="http://schemas.microsoft.com/office/powerpoint/2010/main" val="100534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treatment recommendation could have changed outcome?</a:t>
            </a:r>
          </a:p>
        </p:txBody>
      </p:sp>
      <p:sp>
        <p:nvSpPr>
          <p:cNvPr id="4" name="Slide Number Placeholder 3"/>
          <p:cNvSpPr>
            <a:spLocks noGrp="1"/>
          </p:cNvSpPr>
          <p:nvPr>
            <p:ph type="sldNum" sz="quarter" idx="10"/>
          </p:nvPr>
        </p:nvSpPr>
        <p:spPr/>
        <p:txBody>
          <a:bodyPr/>
          <a:lstStyle/>
          <a:p>
            <a:fld id="{EBDDCFA9-3E0D-4BB4-89A7-AEE1BB0C0B0D}" type="slidenum">
              <a:rPr lang="en-US" smtClean="0"/>
              <a:t>12</a:t>
            </a:fld>
            <a:endParaRPr lang="en-US" dirty="0"/>
          </a:p>
        </p:txBody>
      </p:sp>
    </p:spTree>
    <p:extLst>
      <p:ext uri="{BB962C8B-B14F-4D97-AF65-F5344CB8AC3E}">
        <p14:creationId xmlns:p14="http://schemas.microsoft.com/office/powerpoint/2010/main" val="22042460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42CA956-8764-D044-958B-42B9DEEF54C6}" type="datetimeFigureOut">
              <a:rPr lang="en-US" smtClean="0"/>
              <a:t>12/23/2016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02F5B0-705F-9744-850C-D38D7CEAF347}" type="slidenum">
              <a:rPr lang="en-US" smtClean="0"/>
              <a:t>‹#›</a:t>
            </a:fld>
            <a:endParaRPr lang="en-US" dirty="0"/>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t="19724" b="13004"/>
          <a:stretch/>
        </p:blipFill>
        <p:spPr>
          <a:xfrm>
            <a:off x="1" y="5742039"/>
            <a:ext cx="12191998" cy="1115961"/>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3043" y="5855651"/>
            <a:ext cx="3721472" cy="863465"/>
          </a:xfrm>
          <a:prstGeom prst="rect">
            <a:avLst/>
          </a:prstGeom>
        </p:spPr>
      </p:pic>
    </p:spTree>
    <p:extLst>
      <p:ext uri="{BB962C8B-B14F-4D97-AF65-F5344CB8AC3E}">
        <p14:creationId xmlns:p14="http://schemas.microsoft.com/office/powerpoint/2010/main" val="1635392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2CA956-8764-D044-958B-42B9DEEF54C6}" type="datetimeFigureOut">
              <a:rPr lang="en-US" smtClean="0"/>
              <a:t>12/23/2016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02F5B0-705F-9744-850C-D38D7CEAF347}" type="slidenum">
              <a:rPr lang="en-US" smtClean="0"/>
              <a:t>‹#›</a:t>
            </a:fld>
            <a:endParaRPr lang="en-US" dirty="0"/>
          </a:p>
        </p:txBody>
      </p:sp>
    </p:spTree>
    <p:extLst>
      <p:ext uri="{BB962C8B-B14F-4D97-AF65-F5344CB8AC3E}">
        <p14:creationId xmlns:p14="http://schemas.microsoft.com/office/powerpoint/2010/main" val="1445166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2CA956-8764-D044-958B-42B9DEEF54C6}" type="datetimeFigureOut">
              <a:rPr lang="en-US" smtClean="0"/>
              <a:t>12/23/2016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02F5B0-705F-9744-850C-D38D7CEAF347}" type="slidenum">
              <a:rPr lang="en-US" smtClean="0"/>
              <a:t>‹#›</a:t>
            </a:fld>
            <a:endParaRPr lang="en-US" dirty="0"/>
          </a:p>
        </p:txBody>
      </p:sp>
    </p:spTree>
    <p:extLst>
      <p:ext uri="{BB962C8B-B14F-4D97-AF65-F5344CB8AC3E}">
        <p14:creationId xmlns:p14="http://schemas.microsoft.com/office/powerpoint/2010/main" val="869637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1 column, TE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2336" y="152400"/>
            <a:ext cx="11190232" cy="1143000"/>
          </a:xfrm>
        </p:spPr>
        <p:txBody>
          <a:bodyPr/>
          <a:lstStyle>
            <a:lvl1pPr>
              <a:lnSpc>
                <a:spcPct val="85000"/>
              </a:lnSpc>
              <a:defRPr baseline="0">
                <a:solidFill>
                  <a:schemeClr val="accent1"/>
                </a:solidFill>
              </a:defRPr>
            </a:lvl1pPr>
          </a:lstStyle>
          <a:p>
            <a:r>
              <a:rPr lang="en-US" dirty="0"/>
              <a:t>Headline text should always match the color theme to the particular deck</a:t>
            </a:r>
          </a:p>
        </p:txBody>
      </p:sp>
      <p:sp>
        <p:nvSpPr>
          <p:cNvPr id="3" name="Content Placeholder 2"/>
          <p:cNvSpPr>
            <a:spLocks noGrp="1"/>
          </p:cNvSpPr>
          <p:nvPr>
            <p:ph idx="1" hasCustomPrompt="1"/>
          </p:nvPr>
        </p:nvSpPr>
        <p:spPr/>
        <p:txBody>
          <a:bodyPr/>
          <a:lstStyle>
            <a:lvl1pPr>
              <a:defRPr/>
            </a:lvl1pPr>
            <a:lvl2pPr>
              <a:defRPr baseline="0"/>
            </a:lvl2pPr>
            <a:lvl4pPr marL="457200" indent="-222250">
              <a:buFont typeface="Calibri" pitchFamily="34" charset="0"/>
              <a:buChar char="─"/>
              <a:defRPr/>
            </a:lvl4pPr>
          </a:lstStyle>
          <a:p>
            <a:r>
              <a:rPr lang="en-US" dirty="0"/>
              <a:t>All second level text should be black 25 point Calibri. </a:t>
            </a:r>
          </a:p>
          <a:p>
            <a:pPr lvl="1"/>
            <a:r>
              <a:rPr lang="en-US" dirty="0"/>
              <a:t>All text from the subhead down should be black with</a:t>
            </a:r>
            <a:br>
              <a:rPr lang="en-US" dirty="0"/>
            </a:br>
            <a:r>
              <a:rPr lang="en-US" dirty="0"/>
              <a:t> the exception of table heads</a:t>
            </a:r>
          </a:p>
          <a:p>
            <a:pPr lvl="2"/>
            <a:r>
              <a:rPr lang="en-US" dirty="0"/>
              <a:t>Third level</a:t>
            </a:r>
          </a:p>
          <a:p>
            <a:pPr lvl="3"/>
            <a:r>
              <a:rPr lang="en-US" dirty="0"/>
              <a:t>Fourth level</a:t>
            </a:r>
          </a:p>
        </p:txBody>
      </p:sp>
    </p:spTree>
    <p:extLst>
      <p:ext uri="{BB962C8B-B14F-4D97-AF65-F5344CB8AC3E}">
        <p14:creationId xmlns:p14="http://schemas.microsoft.com/office/powerpoint/2010/main" val="8091825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DECF4FF-E952-4199-9DCB-33C1D0AEFEA5}" type="datetimeFigureOut">
              <a:rPr lang="en-US" smtClean="0">
                <a:solidFill>
                  <a:prstClr val="black">
                    <a:tint val="75000"/>
                  </a:prstClr>
                </a:solidFill>
              </a:rPr>
              <a:pPr/>
              <a:t>12/23/2016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68D87F0-1447-4700-88A9-337E653C5CC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055874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ECF4FF-E952-4199-9DCB-33C1D0AEFEA5}" type="datetimeFigureOut">
              <a:rPr lang="en-US" smtClean="0">
                <a:solidFill>
                  <a:prstClr val="black">
                    <a:tint val="75000"/>
                  </a:prstClr>
                </a:solidFill>
              </a:rPr>
              <a:pPr/>
              <a:t>12/23/2016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68D87F0-1447-4700-88A9-337E653C5CC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710476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ECF4FF-E952-4199-9DCB-33C1D0AEFEA5}" type="datetimeFigureOut">
              <a:rPr lang="en-US" smtClean="0">
                <a:solidFill>
                  <a:prstClr val="black">
                    <a:tint val="75000"/>
                  </a:prstClr>
                </a:solidFill>
              </a:rPr>
              <a:pPr/>
              <a:t>12/23/2016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68D87F0-1447-4700-88A9-337E653C5CC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997930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DECF4FF-E952-4199-9DCB-33C1D0AEFEA5}" type="datetimeFigureOut">
              <a:rPr lang="en-US" smtClean="0">
                <a:solidFill>
                  <a:prstClr val="black">
                    <a:tint val="75000"/>
                  </a:prstClr>
                </a:solidFill>
              </a:rPr>
              <a:pPr/>
              <a:t>12/23/2016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68D87F0-1447-4700-88A9-337E653C5CC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12083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DECF4FF-E952-4199-9DCB-33C1D0AEFEA5}" type="datetimeFigureOut">
              <a:rPr lang="en-US" smtClean="0">
                <a:solidFill>
                  <a:prstClr val="black">
                    <a:tint val="75000"/>
                  </a:prstClr>
                </a:solidFill>
              </a:rPr>
              <a:pPr/>
              <a:t>12/23/2016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A68D87F0-1447-4700-88A9-337E653C5CC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010646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DECF4FF-E952-4199-9DCB-33C1D0AEFEA5}" type="datetimeFigureOut">
              <a:rPr lang="en-US" smtClean="0">
                <a:solidFill>
                  <a:prstClr val="black">
                    <a:tint val="75000"/>
                  </a:prstClr>
                </a:solidFill>
              </a:rPr>
              <a:pPr/>
              <a:t>12/23/2016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A68D87F0-1447-4700-88A9-337E653C5CC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760396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ECF4FF-E952-4199-9DCB-33C1D0AEFEA5}" type="datetimeFigureOut">
              <a:rPr lang="en-US" smtClean="0">
                <a:solidFill>
                  <a:prstClr val="black">
                    <a:tint val="75000"/>
                  </a:prstClr>
                </a:solidFill>
              </a:rPr>
              <a:pPr/>
              <a:t>12/23/2016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A68D87F0-1447-4700-88A9-337E653C5CC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49753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t="19724" b="13004"/>
          <a:stretch/>
        </p:blipFill>
        <p:spPr>
          <a:xfrm>
            <a:off x="1" y="5742039"/>
            <a:ext cx="12191998" cy="1115961"/>
          </a:xfrm>
          <a:prstGeom prst="rect">
            <a:avLst/>
          </a:prstGeom>
        </p:spPr>
      </p:pic>
      <p:sp>
        <p:nvSpPr>
          <p:cNvPr id="2" name="Title 1"/>
          <p:cNvSpPr>
            <a:spLocks noGrp="1"/>
          </p:cNvSpPr>
          <p:nvPr>
            <p:ph type="title"/>
          </p:nvPr>
        </p:nvSpPr>
        <p:spPr/>
        <p:txBody>
          <a:bodyPr>
            <a:normAutofit/>
          </a:bodyPr>
          <a:lstStyle>
            <a:lvl1pPr algn="ctr">
              <a:defRPr sz="5400" b="1">
                <a:solidFill>
                  <a:srgbClr val="002060"/>
                </a:solidFill>
                <a:latin typeface="+mn-lt"/>
                <a:ea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Content Placeholder 2"/>
          <p:cNvSpPr>
            <a:spLocks noGrp="1"/>
          </p:cNvSpPr>
          <p:nvPr>
            <p:ph idx="1"/>
          </p:nvPr>
        </p:nvSpPr>
        <p:spPr>
          <a:xfrm>
            <a:off x="838200" y="1825625"/>
            <a:ext cx="10515600" cy="3889738"/>
          </a:xfrm>
        </p:spPr>
        <p:txBody>
          <a:bodyPr/>
          <a:lstStyle>
            <a:lvl1pPr>
              <a:defRPr sz="3600">
                <a:solidFill>
                  <a:srgbClr val="002060"/>
                </a:solidFill>
              </a:defRPr>
            </a:lvl1pPr>
            <a:lvl2pPr>
              <a:defRPr sz="3200">
                <a:solidFill>
                  <a:srgbClr val="002060"/>
                </a:solidFill>
              </a:defRPr>
            </a:lvl2pPr>
            <a:lvl3pPr>
              <a:defRPr sz="2800">
                <a:solidFill>
                  <a:srgbClr val="002060"/>
                </a:solidFill>
              </a:defRPr>
            </a:lvl3pPr>
            <a:lvl4pPr>
              <a:defRPr sz="2400">
                <a:solidFill>
                  <a:srgbClr val="002060"/>
                </a:solidFill>
              </a:defRPr>
            </a:lvl4pPr>
            <a:lvl5pPr>
              <a:defRPr sz="2400">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A42CA956-8764-D044-958B-42B9DEEF54C6}" type="datetimeFigureOut">
              <a:rPr lang="en-US" smtClean="0"/>
              <a:t>12/23/2016</a:t>
            </a:fld>
            <a:endParaRPr lang="en-US" dirty="0"/>
          </a:p>
        </p:txBody>
      </p:sp>
      <p:sp>
        <p:nvSpPr>
          <p:cNvPr id="5" name="Footer Placeholder 4"/>
          <p:cNvSpPr>
            <a:spLocks noGrp="1"/>
          </p:cNvSpPr>
          <p:nvPr>
            <p:ph type="ftr" sz="quarter" idx="11"/>
          </p:nvPr>
        </p:nvSpPr>
        <p:spPr>
          <a:xfrm>
            <a:off x="4038600" y="6372225"/>
            <a:ext cx="4114800" cy="365125"/>
          </a:xfrm>
        </p:spPr>
        <p:txBody>
          <a:bodyPr/>
          <a:lstStyle/>
          <a:p>
            <a:endParaRPr lang="en-US" dirty="0"/>
          </a:p>
        </p:txBody>
      </p:sp>
      <p:sp>
        <p:nvSpPr>
          <p:cNvPr id="6" name="Slide Number Placeholder 5"/>
          <p:cNvSpPr>
            <a:spLocks noGrp="1"/>
          </p:cNvSpPr>
          <p:nvPr>
            <p:ph type="sldNum" sz="quarter" idx="12"/>
          </p:nvPr>
        </p:nvSpPr>
        <p:spPr/>
        <p:txBody>
          <a:bodyPr/>
          <a:lstStyle/>
          <a:p>
            <a:fld id="{EB02F5B0-705F-9744-850C-D38D7CEAF347}" type="slidenum">
              <a:rPr lang="en-US" smtClean="0"/>
              <a:t>‹#›</a:t>
            </a:fld>
            <a:endParaRPr lang="en-US" dirty="0"/>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4793" y="5887677"/>
            <a:ext cx="3446607" cy="799690"/>
          </a:xfrm>
          <a:prstGeom prst="rect">
            <a:avLst/>
          </a:prstGeom>
        </p:spPr>
      </p:pic>
    </p:spTree>
    <p:extLst>
      <p:ext uri="{BB962C8B-B14F-4D97-AF65-F5344CB8AC3E}">
        <p14:creationId xmlns:p14="http://schemas.microsoft.com/office/powerpoint/2010/main" val="17022265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DECF4FF-E952-4199-9DCB-33C1D0AEFEA5}" type="datetimeFigureOut">
              <a:rPr lang="en-US" smtClean="0">
                <a:solidFill>
                  <a:prstClr val="black">
                    <a:tint val="75000"/>
                  </a:prstClr>
                </a:solidFill>
              </a:rPr>
              <a:pPr/>
              <a:t>12/23/2016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68D87F0-1447-4700-88A9-337E653C5CC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95740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DECF4FF-E952-4199-9DCB-33C1D0AEFEA5}" type="datetimeFigureOut">
              <a:rPr lang="en-US" smtClean="0">
                <a:solidFill>
                  <a:prstClr val="black">
                    <a:tint val="75000"/>
                  </a:prstClr>
                </a:solidFill>
              </a:rPr>
              <a:pPr/>
              <a:t>12/23/2016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68D87F0-1447-4700-88A9-337E653C5CC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577659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ECF4FF-E952-4199-9DCB-33C1D0AEFEA5}" type="datetimeFigureOut">
              <a:rPr lang="en-US" smtClean="0">
                <a:solidFill>
                  <a:prstClr val="black">
                    <a:tint val="75000"/>
                  </a:prstClr>
                </a:solidFill>
              </a:rPr>
              <a:pPr/>
              <a:t>12/23/2016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68D87F0-1447-4700-88A9-337E653C5CC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112812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ECF4FF-E952-4199-9DCB-33C1D0AEFEA5}" type="datetimeFigureOut">
              <a:rPr lang="en-US" smtClean="0">
                <a:solidFill>
                  <a:prstClr val="black">
                    <a:tint val="75000"/>
                  </a:prstClr>
                </a:solidFill>
              </a:rPr>
              <a:pPr/>
              <a:t>12/23/2016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68D87F0-1447-4700-88A9-337E653C5CC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69580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42CA956-8764-D044-958B-42B9DEEF54C6}" type="datetimeFigureOut">
              <a:rPr lang="en-US" smtClean="0"/>
              <a:t>12/23/2016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02F5B0-705F-9744-850C-D38D7CEAF347}" type="slidenum">
              <a:rPr lang="en-US" smtClean="0"/>
              <a:t>‹#›</a:t>
            </a:fld>
            <a:endParaRPr lang="en-US" dirty="0"/>
          </a:p>
        </p:txBody>
      </p:sp>
    </p:spTree>
    <p:extLst>
      <p:ext uri="{BB962C8B-B14F-4D97-AF65-F5344CB8AC3E}">
        <p14:creationId xmlns:p14="http://schemas.microsoft.com/office/powerpoint/2010/main" val="1447928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42CA956-8764-D044-958B-42B9DEEF54C6}" type="datetimeFigureOut">
              <a:rPr lang="en-US" smtClean="0"/>
              <a:t>12/23/2016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02F5B0-705F-9744-850C-D38D7CEAF347}" type="slidenum">
              <a:rPr lang="en-US" smtClean="0"/>
              <a:t>‹#›</a:t>
            </a:fld>
            <a:endParaRPr lang="en-US" dirty="0"/>
          </a:p>
        </p:txBody>
      </p:sp>
    </p:spTree>
    <p:extLst>
      <p:ext uri="{BB962C8B-B14F-4D97-AF65-F5344CB8AC3E}">
        <p14:creationId xmlns:p14="http://schemas.microsoft.com/office/powerpoint/2010/main" val="47141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42CA956-8764-D044-958B-42B9DEEF54C6}" type="datetimeFigureOut">
              <a:rPr lang="en-US" smtClean="0"/>
              <a:t>12/23/2016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B02F5B0-705F-9744-850C-D38D7CEAF347}" type="slidenum">
              <a:rPr lang="en-US" smtClean="0"/>
              <a:t>‹#›</a:t>
            </a:fld>
            <a:endParaRPr lang="en-US" dirty="0"/>
          </a:p>
        </p:txBody>
      </p:sp>
    </p:spTree>
    <p:extLst>
      <p:ext uri="{BB962C8B-B14F-4D97-AF65-F5344CB8AC3E}">
        <p14:creationId xmlns:p14="http://schemas.microsoft.com/office/powerpoint/2010/main" val="2025930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42CA956-8764-D044-958B-42B9DEEF54C6}" type="datetimeFigureOut">
              <a:rPr lang="en-US" smtClean="0"/>
              <a:t>12/23/2016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B02F5B0-705F-9744-850C-D38D7CEAF347}" type="slidenum">
              <a:rPr lang="en-US" smtClean="0"/>
              <a:t>‹#›</a:t>
            </a:fld>
            <a:endParaRPr lang="en-US" dirty="0"/>
          </a:p>
        </p:txBody>
      </p:sp>
    </p:spTree>
    <p:extLst>
      <p:ext uri="{BB962C8B-B14F-4D97-AF65-F5344CB8AC3E}">
        <p14:creationId xmlns:p14="http://schemas.microsoft.com/office/powerpoint/2010/main" val="1468640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2CA956-8764-D044-958B-42B9DEEF54C6}" type="datetimeFigureOut">
              <a:rPr lang="en-US" smtClean="0"/>
              <a:t>12/23/2016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B02F5B0-705F-9744-850C-D38D7CEAF347}" type="slidenum">
              <a:rPr lang="en-US" smtClean="0"/>
              <a:t>‹#›</a:t>
            </a:fld>
            <a:endParaRPr lang="en-US" dirty="0"/>
          </a:p>
        </p:txBody>
      </p:sp>
    </p:spTree>
    <p:extLst>
      <p:ext uri="{BB962C8B-B14F-4D97-AF65-F5344CB8AC3E}">
        <p14:creationId xmlns:p14="http://schemas.microsoft.com/office/powerpoint/2010/main" val="255878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42CA956-8764-D044-958B-42B9DEEF54C6}" type="datetimeFigureOut">
              <a:rPr lang="en-US" smtClean="0"/>
              <a:t>12/23/2016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02F5B0-705F-9744-850C-D38D7CEAF347}" type="slidenum">
              <a:rPr lang="en-US" smtClean="0"/>
              <a:t>‹#›</a:t>
            </a:fld>
            <a:endParaRPr lang="en-US" dirty="0"/>
          </a:p>
        </p:txBody>
      </p:sp>
    </p:spTree>
    <p:extLst>
      <p:ext uri="{BB962C8B-B14F-4D97-AF65-F5344CB8AC3E}">
        <p14:creationId xmlns:p14="http://schemas.microsoft.com/office/powerpoint/2010/main" val="1285402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42CA956-8764-D044-958B-42B9DEEF54C6}" type="datetimeFigureOut">
              <a:rPr lang="en-US" smtClean="0"/>
              <a:t>12/23/2016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02F5B0-705F-9744-850C-D38D7CEAF347}" type="slidenum">
              <a:rPr lang="en-US" smtClean="0"/>
              <a:t>‹#›</a:t>
            </a:fld>
            <a:endParaRPr lang="en-US" dirty="0"/>
          </a:p>
        </p:txBody>
      </p:sp>
    </p:spTree>
    <p:extLst>
      <p:ext uri="{BB962C8B-B14F-4D97-AF65-F5344CB8AC3E}">
        <p14:creationId xmlns:p14="http://schemas.microsoft.com/office/powerpoint/2010/main" val="73555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2CA956-8764-D044-958B-42B9DEEF54C6}" type="datetimeFigureOut">
              <a:rPr lang="en-US" smtClean="0"/>
              <a:t>12/23/2016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02F5B0-705F-9744-850C-D38D7CEAF347}" type="slidenum">
              <a:rPr lang="en-US" smtClean="0"/>
              <a:t>‹#›</a:t>
            </a:fld>
            <a:endParaRPr lang="en-US" dirty="0"/>
          </a:p>
        </p:txBody>
      </p:sp>
    </p:spTree>
    <p:extLst>
      <p:ext uri="{BB962C8B-B14F-4D97-AF65-F5344CB8AC3E}">
        <p14:creationId xmlns:p14="http://schemas.microsoft.com/office/powerpoint/2010/main" val="1938416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ECF4FF-E952-4199-9DCB-33C1D0AEFEA5}" type="datetimeFigureOut">
              <a:rPr lang="en-US" smtClean="0">
                <a:solidFill>
                  <a:prstClr val="black">
                    <a:tint val="75000"/>
                  </a:prstClr>
                </a:solidFill>
              </a:rPr>
              <a:pPr/>
              <a:t>12/23/2016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8D87F0-1447-4700-88A9-337E653C5CC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0232133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dx.doi.org/10.15585/mmwr.rr6501e1"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emf"/></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hyperlink" Target="http://www.painedu.org/soapp.asp" TargetMode="External"/><Relationship Id="rId4" Type="http://schemas.openxmlformats.org/officeDocument/2006/relationships/hyperlink" Target="http://www.azdhs.gov/documents/audiences/clinicians/clinical-guidelines-recommendations/prescribing-guidelines/az-opiod-prescribing-guidelines.pdf" TargetMode="Externa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pharmacypmp.az.gov/" TargetMode="External"/><Relationship Id="rId7"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hyperlink" Target="https://swtrc.wistia.com/medias/pbfyzkgrf3" TargetMode="External"/><Relationship Id="rId5" Type="http://schemas.openxmlformats.org/officeDocument/2006/relationships/hyperlink" Target="https://www.azrxreporting.com/" TargetMode="External"/><Relationship Id="rId4" Type="http://schemas.openxmlformats.org/officeDocument/2006/relationships/hyperlink" Target="https://www.azrxregistration.com/"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naddi.org/aws/NADDI/asset_manager/get_file/32898/opioidagreements.pdf"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hhs.gov/opioid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1.jpg"/><Relationship Id="rId4" Type="http://schemas.openxmlformats.org/officeDocument/2006/relationships/hyperlink" Target="http://www.cdc.gov/mmwr/volumes/65/rr/pdfs/rr6501e1.pdf"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www.samhsa.gov/medication-assisted-treatment/physician-program-data/treatment-physician-locator?field_bup_physician_us_state_value=AZ" TargetMode="External"/><Relationship Id="rId2" Type="http://schemas.openxmlformats.org/officeDocument/2006/relationships/hyperlink" Target="https://findtreatment.samhsa.gov/" TargetMode="Externa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dpt2.samhsa.gov/treatment/directory.aspx"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azdhs.gov/" TargetMode="External"/><Relationship Id="rId2" Type="http://schemas.openxmlformats.org/officeDocument/2006/relationships/hyperlink" Target="http://www.rethinkrxabuse.org/" TargetMode="Externa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substanceabuse.az.gov/" TargetMode="External"/><Relationship Id="rId4" Type="http://schemas.openxmlformats.org/officeDocument/2006/relationships/hyperlink" Target="http://www.dumpthedrugsaz.org/"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5694" y="889450"/>
            <a:ext cx="10032694" cy="2387600"/>
          </a:xfrm>
        </p:spPr>
        <p:txBody>
          <a:bodyPr anchor="ctr" anchorCtr="0">
            <a:noAutofit/>
          </a:bodyPr>
          <a:lstStyle/>
          <a:p>
            <a:pPr marL="2351088" algn="l">
              <a:lnSpc>
                <a:spcPct val="75000"/>
              </a:lnSpc>
            </a:pPr>
            <a:r>
              <a:rPr lang="en-US" dirty="0">
                <a:solidFill>
                  <a:srgbClr val="002060"/>
                </a:solidFill>
                <a:latin typeface="Calibri" charset="0"/>
                <a:ea typeface="Calibri" charset="0"/>
                <a:cs typeface="Calibri" charset="0"/>
              </a:rPr>
              <a:t>ARIZONA PRESCRIPTION</a:t>
            </a:r>
            <a:br>
              <a:rPr lang="en-US" dirty="0">
                <a:solidFill>
                  <a:srgbClr val="002060"/>
                </a:solidFill>
                <a:latin typeface="Calibri" charset="0"/>
                <a:ea typeface="Calibri" charset="0"/>
                <a:cs typeface="Calibri" charset="0"/>
              </a:rPr>
            </a:br>
            <a:r>
              <a:rPr lang="en-US" dirty="0">
                <a:solidFill>
                  <a:srgbClr val="002060"/>
                </a:solidFill>
                <a:latin typeface="Calibri" charset="0"/>
                <a:ea typeface="Calibri" charset="0"/>
                <a:cs typeface="Calibri" charset="0"/>
              </a:rPr>
              <a:t>DRUG MISUSE &amp; ABUSE</a:t>
            </a:r>
            <a:br>
              <a:rPr lang="en-US" dirty="0">
                <a:solidFill>
                  <a:srgbClr val="002060"/>
                </a:solidFill>
                <a:latin typeface="Calibri" charset="0"/>
                <a:ea typeface="Calibri" charset="0"/>
                <a:cs typeface="Calibri" charset="0"/>
              </a:rPr>
            </a:br>
            <a:r>
              <a:rPr lang="en-US" dirty="0">
                <a:solidFill>
                  <a:srgbClr val="002060"/>
                </a:solidFill>
                <a:latin typeface="Calibri" charset="0"/>
                <a:ea typeface="Calibri" charset="0"/>
                <a:cs typeface="Calibri" charset="0"/>
              </a:rPr>
              <a:t>INITIATIVE</a:t>
            </a:r>
            <a:endParaRPr lang="en-US" b="1" dirty="0">
              <a:solidFill>
                <a:srgbClr val="002060"/>
              </a:solidFill>
              <a:latin typeface="Calibri" charset="0"/>
              <a:ea typeface="Calibri" charset="0"/>
              <a:cs typeface="Calibri" charset="0"/>
            </a:endParaRPr>
          </a:p>
        </p:txBody>
      </p:sp>
      <p:sp>
        <p:nvSpPr>
          <p:cNvPr id="3" name="Subtitle 2"/>
          <p:cNvSpPr>
            <a:spLocks noGrp="1"/>
          </p:cNvSpPr>
          <p:nvPr>
            <p:ph type="subTitle" idx="1"/>
          </p:nvPr>
        </p:nvSpPr>
        <p:spPr>
          <a:xfrm>
            <a:off x="1097853" y="3675846"/>
            <a:ext cx="10568133" cy="1655762"/>
          </a:xfrm>
        </p:spPr>
        <p:txBody>
          <a:bodyPr>
            <a:normAutofit/>
          </a:bodyPr>
          <a:lstStyle/>
          <a:p>
            <a:pPr algn="l"/>
            <a:r>
              <a:rPr lang="en-US" sz="4000" dirty="0" smtClean="0">
                <a:solidFill>
                  <a:srgbClr val="ECB202"/>
                </a:solidFill>
              </a:rPr>
              <a:t>Opioids Prescribing Guidelines:</a:t>
            </a:r>
          </a:p>
          <a:p>
            <a:pPr algn="l"/>
            <a:r>
              <a:rPr lang="en-US" sz="4000" dirty="0" smtClean="0">
                <a:solidFill>
                  <a:srgbClr val="ECB202"/>
                </a:solidFill>
              </a:rPr>
              <a:t>The Basics</a:t>
            </a:r>
            <a:endParaRPr lang="en-US" sz="4000" dirty="0">
              <a:solidFill>
                <a:srgbClr val="ECB202"/>
              </a:solidFill>
            </a:endParaRPr>
          </a:p>
        </p:txBody>
      </p:sp>
      <p:sp>
        <p:nvSpPr>
          <p:cNvPr id="4" name="Rounded Rectangle 3"/>
          <p:cNvSpPr/>
          <p:nvPr/>
        </p:nvSpPr>
        <p:spPr>
          <a:xfrm>
            <a:off x="1097853" y="845988"/>
            <a:ext cx="1039366" cy="1039366"/>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p:cNvSpPr/>
          <p:nvPr/>
        </p:nvSpPr>
        <p:spPr>
          <a:xfrm>
            <a:off x="1097853" y="2078407"/>
            <a:ext cx="1039366" cy="10393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2348570" y="845988"/>
            <a:ext cx="1039366" cy="1039366"/>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p:cNvSpPr/>
          <p:nvPr/>
        </p:nvSpPr>
        <p:spPr>
          <a:xfrm>
            <a:off x="2348570" y="2078407"/>
            <a:ext cx="1039366" cy="1039366"/>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5077314" y="5839234"/>
            <a:ext cx="6687237" cy="830997"/>
          </a:xfrm>
          <a:prstGeom prst="rect">
            <a:avLst/>
          </a:prstGeom>
          <a:noFill/>
        </p:spPr>
        <p:txBody>
          <a:bodyPr wrap="square" rtlCol="0">
            <a:spAutoFit/>
          </a:bodyPr>
          <a:lstStyle/>
          <a:p>
            <a:pPr algn="r"/>
            <a:r>
              <a:rPr lang="en-US" sz="1600" b="1" dirty="0">
                <a:solidFill>
                  <a:schemeClr val="bg1"/>
                </a:solidFill>
              </a:rPr>
              <a:t>Speaker Name</a:t>
            </a:r>
          </a:p>
          <a:p>
            <a:pPr algn="r"/>
            <a:r>
              <a:rPr lang="en-US" sz="1600" b="1" dirty="0">
                <a:solidFill>
                  <a:schemeClr val="bg1"/>
                </a:solidFill>
              </a:rPr>
              <a:t>Speaker Title</a:t>
            </a:r>
          </a:p>
          <a:p>
            <a:pPr algn="r"/>
            <a:r>
              <a:rPr lang="en-US" sz="1600" b="1" dirty="0">
                <a:solidFill>
                  <a:schemeClr val="bg1"/>
                </a:solidFill>
              </a:rPr>
              <a:t>Day | Date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043" y="5855651"/>
            <a:ext cx="3721472" cy="863465"/>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1657" y="2598090"/>
            <a:ext cx="1687415" cy="2973225"/>
          </a:xfrm>
          <a:prstGeom prst="rect">
            <a:avLst/>
          </a:prstGeom>
        </p:spPr>
      </p:pic>
    </p:spTree>
    <p:extLst>
      <p:ext uri="{BB962C8B-B14F-4D97-AF65-F5344CB8AC3E}">
        <p14:creationId xmlns:p14="http://schemas.microsoft.com/office/powerpoint/2010/main" val="3922973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153" y="154110"/>
            <a:ext cx="10908323" cy="1369890"/>
          </a:xfrm>
        </p:spPr>
        <p:txBody>
          <a:bodyPr>
            <a:noAutofit/>
          </a:bodyPr>
          <a:lstStyle/>
          <a:p>
            <a:r>
              <a:rPr lang="en-US" sz="3600" dirty="0"/>
              <a:t>What is Neonatal Abstinence Syndrome (NAS)? </a:t>
            </a:r>
          </a:p>
        </p:txBody>
      </p:sp>
      <p:sp>
        <p:nvSpPr>
          <p:cNvPr id="3" name="Content Placeholder 2"/>
          <p:cNvSpPr>
            <a:spLocks noGrp="1"/>
          </p:cNvSpPr>
          <p:nvPr>
            <p:ph idx="1"/>
          </p:nvPr>
        </p:nvSpPr>
        <p:spPr>
          <a:xfrm>
            <a:off x="164124" y="1122240"/>
            <a:ext cx="11893062" cy="3889738"/>
          </a:xfrm>
        </p:spPr>
        <p:txBody>
          <a:bodyPr>
            <a:noAutofit/>
          </a:bodyPr>
          <a:lstStyle/>
          <a:p>
            <a:pPr marL="0" indent="0" fontAlgn="base">
              <a:lnSpc>
                <a:spcPct val="100000"/>
              </a:lnSpc>
              <a:spcBef>
                <a:spcPct val="20000"/>
              </a:spcBef>
              <a:spcAft>
                <a:spcPct val="0"/>
              </a:spcAft>
              <a:buNone/>
            </a:pPr>
            <a:r>
              <a:rPr lang="en-US" sz="2800" b="1" kern="0" dirty="0">
                <a:solidFill>
                  <a:srgbClr val="000000"/>
                </a:solidFill>
              </a:rPr>
              <a:t>Condition experienced by an infant after birth due to sudden discontinuation of exposure to certain drugs such as opioids that were used by the mother during pregnancy </a:t>
            </a:r>
          </a:p>
          <a:p>
            <a:pPr marL="463550" lvl="1" indent="-685800" fontAlgn="base">
              <a:lnSpc>
                <a:spcPct val="100000"/>
              </a:lnSpc>
              <a:spcBef>
                <a:spcPct val="20000"/>
              </a:spcBef>
              <a:spcAft>
                <a:spcPct val="0"/>
              </a:spcAft>
              <a:buFont typeface="Wingdings" panose="05000000000000000000" pitchFamily="2" charset="2"/>
              <a:buChar char="Ø"/>
            </a:pPr>
            <a:r>
              <a:rPr lang="en-US" sz="2400" b="1" kern="0" dirty="0">
                <a:solidFill>
                  <a:srgbClr val="000000"/>
                </a:solidFill>
              </a:rPr>
              <a:t>Higher risk of neonatal complications need for NICU, readmission</a:t>
            </a:r>
          </a:p>
          <a:p>
            <a:pPr marL="463550" lvl="1" indent="-685800" fontAlgn="base">
              <a:lnSpc>
                <a:spcPct val="100000"/>
              </a:lnSpc>
              <a:spcBef>
                <a:spcPct val="20000"/>
              </a:spcBef>
              <a:spcAft>
                <a:spcPct val="0"/>
              </a:spcAft>
              <a:buFont typeface="Wingdings" panose="05000000000000000000" pitchFamily="2" charset="2"/>
              <a:buChar char="Ø"/>
            </a:pPr>
            <a:r>
              <a:rPr lang="en-US" sz="2400" b="1" kern="0" dirty="0">
                <a:solidFill>
                  <a:srgbClr val="000000"/>
                </a:solidFill>
              </a:rPr>
              <a:t>Sequelae after the newborn period</a:t>
            </a:r>
          </a:p>
          <a:p>
            <a:pPr marL="1600200" lvl="4" indent="-685800" fontAlgn="base">
              <a:lnSpc>
                <a:spcPct val="100000"/>
              </a:lnSpc>
              <a:spcBef>
                <a:spcPct val="20000"/>
              </a:spcBef>
              <a:spcAft>
                <a:spcPct val="0"/>
              </a:spcAft>
            </a:pPr>
            <a:r>
              <a:rPr lang="en-US" kern="0" dirty="0">
                <a:solidFill>
                  <a:srgbClr val="000000"/>
                </a:solidFill>
              </a:rPr>
              <a:t>Developmental delays, behavioral problems, cognitive disability, learning problems</a:t>
            </a:r>
          </a:p>
          <a:p>
            <a:pPr marL="1600200" lvl="4" indent="-685800" fontAlgn="base">
              <a:lnSpc>
                <a:spcPct val="100000"/>
              </a:lnSpc>
              <a:spcBef>
                <a:spcPct val="20000"/>
              </a:spcBef>
              <a:spcAft>
                <a:spcPct val="0"/>
              </a:spcAft>
            </a:pPr>
            <a:r>
              <a:rPr lang="en-US" kern="0" dirty="0">
                <a:solidFill>
                  <a:srgbClr val="000000"/>
                </a:solidFill>
              </a:rPr>
              <a:t>Children with NAS more likely to be hospitalized during childhood for maltreatment, trauma, behavioral disorders</a:t>
            </a:r>
          </a:p>
          <a:p>
            <a:pPr marL="685800" lvl="2" indent="-685800" fontAlgn="base">
              <a:lnSpc>
                <a:spcPct val="100000"/>
              </a:lnSpc>
              <a:spcBef>
                <a:spcPct val="20000"/>
              </a:spcBef>
              <a:spcAft>
                <a:spcPct val="0"/>
              </a:spcAft>
              <a:buFont typeface="Wingdings" panose="05000000000000000000" pitchFamily="2" charset="2"/>
              <a:buChar char="Ø"/>
            </a:pPr>
            <a:r>
              <a:rPr lang="en-US" sz="2400" b="1" kern="0" dirty="0">
                <a:solidFill>
                  <a:srgbClr val="000000"/>
                </a:solidFill>
              </a:rPr>
              <a:t>Arizona Statewide Task Force on Preventing Prenatal Exposure to Alcohol and Other Drugs</a:t>
            </a:r>
          </a:p>
        </p:txBody>
      </p:sp>
    </p:spTree>
    <p:extLst>
      <p:ext uri="{BB962C8B-B14F-4D97-AF65-F5344CB8AC3E}">
        <p14:creationId xmlns:p14="http://schemas.microsoft.com/office/powerpoint/2010/main" val="2274425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Understanding the Opioid Use Disorder Epidemic </a:t>
            </a:r>
          </a:p>
        </p:txBody>
      </p:sp>
      <p:sp>
        <p:nvSpPr>
          <p:cNvPr id="3" name="Content Placeholder 2"/>
          <p:cNvSpPr>
            <a:spLocks noGrp="1"/>
          </p:cNvSpPr>
          <p:nvPr>
            <p:ph idx="1"/>
          </p:nvPr>
        </p:nvSpPr>
        <p:spPr/>
        <p:txBody>
          <a:bodyPr>
            <a:normAutofit fontScale="85000" lnSpcReduction="20000"/>
          </a:bodyPr>
          <a:lstStyle/>
          <a:p>
            <a:r>
              <a:rPr lang="en-US" sz="3800" dirty="0">
                <a:effectLst/>
              </a:rPr>
              <a:t>Anyone who takes prescription opioids can become addicted to them. </a:t>
            </a:r>
          </a:p>
          <a:p>
            <a:r>
              <a:rPr lang="en-US" sz="3800" dirty="0">
                <a:effectLst/>
              </a:rPr>
              <a:t>Once addicted, it can be hard to stop. </a:t>
            </a:r>
          </a:p>
          <a:p>
            <a:r>
              <a:rPr lang="en-US" sz="3800" dirty="0">
                <a:effectLst/>
              </a:rPr>
              <a:t>In 2014, nearly two million Americans either abused or were dependent on prescription opioid pain relievers.</a:t>
            </a:r>
          </a:p>
          <a:p>
            <a:r>
              <a:rPr lang="en-US" sz="3800" dirty="0">
                <a:effectLst/>
              </a:rPr>
              <a:t>Among new heroin users, approximately three out of four report abusing prescription opioids prior to using heroin.</a:t>
            </a:r>
          </a:p>
          <a:p>
            <a:r>
              <a:rPr lang="en-US" sz="3800" dirty="0">
                <a:effectLst/>
              </a:rPr>
              <a:t>Heroin-related deaths more than tripled between 2010 and 2014, with 10,574 heroin deaths in 2014.</a:t>
            </a:r>
          </a:p>
          <a:p>
            <a:endParaRPr lang="en-US" dirty="0"/>
          </a:p>
        </p:txBody>
      </p:sp>
      <p:sp>
        <p:nvSpPr>
          <p:cNvPr id="4" name="Footer Placeholder 3"/>
          <p:cNvSpPr>
            <a:spLocks noGrp="1"/>
          </p:cNvSpPr>
          <p:nvPr>
            <p:ph type="ftr" sz="quarter" idx="11"/>
          </p:nvPr>
        </p:nvSpPr>
        <p:spPr/>
        <p:txBody>
          <a:bodyPr/>
          <a:lstStyle/>
          <a:p>
            <a:r>
              <a:rPr lang="en-US" dirty="0"/>
              <a:t>cdc</a:t>
            </a:r>
          </a:p>
        </p:txBody>
      </p:sp>
    </p:spTree>
    <p:extLst>
      <p:ext uri="{BB962C8B-B14F-4D97-AF65-F5344CB8AC3E}">
        <p14:creationId xmlns:p14="http://schemas.microsoft.com/office/powerpoint/2010/main" val="1201422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 to Mr. Clark</a:t>
            </a:r>
          </a:p>
        </p:txBody>
      </p:sp>
      <p:sp>
        <p:nvSpPr>
          <p:cNvPr id="3" name="Content Placeholder 2"/>
          <p:cNvSpPr>
            <a:spLocks noGrp="1"/>
          </p:cNvSpPr>
          <p:nvPr>
            <p:ph idx="1"/>
          </p:nvPr>
        </p:nvSpPr>
        <p:spPr>
          <a:xfrm>
            <a:off x="838200" y="1825625"/>
            <a:ext cx="10515600" cy="3889738"/>
          </a:xfrm>
        </p:spPr>
        <p:txBody>
          <a:bodyPr>
            <a:normAutofit fontScale="70000" lnSpcReduction="20000"/>
          </a:bodyPr>
          <a:lstStyle/>
          <a:p>
            <a:pPr marL="0" indent="0">
              <a:buNone/>
            </a:pPr>
            <a:r>
              <a:rPr lang="en-US" sz="4100" dirty="0"/>
              <a:t>In reviewing Mr. Clark’s chart while waiting for the ED note to be faxed, you recall that:</a:t>
            </a:r>
          </a:p>
          <a:p>
            <a:r>
              <a:rPr lang="en-US" sz="4100" dirty="0"/>
              <a:t>He is a 50 year-old man who has had knee pain for several years. </a:t>
            </a:r>
          </a:p>
          <a:p>
            <a:r>
              <a:rPr lang="en-US" sz="4100" dirty="0"/>
              <a:t>Past work up revealed underlying osteoarthritis.</a:t>
            </a:r>
          </a:p>
          <a:p>
            <a:r>
              <a:rPr lang="en-US" sz="4100" dirty="0"/>
              <a:t>He was started on diclofenac (an NSAID)  and oxycodone two years ago and his dose of oxycodone has increased since that time.</a:t>
            </a:r>
          </a:p>
          <a:p>
            <a:r>
              <a:rPr lang="en-US" sz="4100" dirty="0"/>
              <a:t>6 months ago, you started him on oxycodone ER 20 bid and continued 5 mg oxycodone for breakthrough pain q 4 hours prn</a:t>
            </a:r>
            <a:r>
              <a:rPr lang="en-US" sz="4100" dirty="0" smtClean="0"/>
              <a:t>.</a:t>
            </a:r>
            <a:endParaRPr lang="en-US" sz="4100" dirty="0"/>
          </a:p>
        </p:txBody>
      </p:sp>
    </p:spTree>
    <p:extLst>
      <p:ext uri="{BB962C8B-B14F-4D97-AF65-F5344CB8AC3E}">
        <p14:creationId xmlns:p14="http://schemas.microsoft.com/office/powerpoint/2010/main" val="4082360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Mr. Clark’s History</a:t>
            </a:r>
          </a:p>
        </p:txBody>
      </p:sp>
      <p:sp>
        <p:nvSpPr>
          <p:cNvPr id="3" name="Content Placeholder 2"/>
          <p:cNvSpPr>
            <a:spLocks noGrp="1"/>
          </p:cNvSpPr>
          <p:nvPr>
            <p:ph idx="1"/>
          </p:nvPr>
        </p:nvSpPr>
        <p:spPr/>
        <p:txBody>
          <a:bodyPr>
            <a:normAutofit/>
          </a:bodyPr>
          <a:lstStyle/>
          <a:p>
            <a:r>
              <a:rPr lang="en-US" sz="3200" dirty="0"/>
              <a:t>In recent months, his requests for refills had become more frequent.</a:t>
            </a:r>
          </a:p>
          <a:p>
            <a:r>
              <a:rPr lang="en-US" sz="3200" dirty="0"/>
              <a:t>He also was seen for insomnia a month ago by another provider and started on temazepam 15-30mg qhs.</a:t>
            </a:r>
          </a:p>
          <a:p>
            <a:r>
              <a:rPr lang="en-US" sz="3200" dirty="0"/>
              <a:t>He suffered from anxiety and had been taking sertraline 100 mg daily and diazepam 5mg tid for about 1 year through his psychiatrist.</a:t>
            </a:r>
          </a:p>
          <a:p>
            <a:endParaRPr lang="en-US" dirty="0"/>
          </a:p>
        </p:txBody>
      </p:sp>
    </p:spTree>
    <p:extLst>
      <p:ext uri="{BB962C8B-B14F-4D97-AF65-F5344CB8AC3E}">
        <p14:creationId xmlns:p14="http://schemas.microsoft.com/office/powerpoint/2010/main" val="2760850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12192000" cy="1325563"/>
          </a:xfrm>
        </p:spPr>
        <p:txBody>
          <a:bodyPr>
            <a:normAutofit fontScale="90000"/>
          </a:bodyPr>
          <a:lstStyle/>
          <a:p>
            <a:r>
              <a:rPr lang="en-US" dirty="0"/>
              <a:t>Start with a Comprehensive Medical Assessment</a:t>
            </a:r>
          </a:p>
        </p:txBody>
      </p:sp>
      <p:sp>
        <p:nvSpPr>
          <p:cNvPr id="5" name="Content Placeholder 4"/>
          <p:cNvSpPr>
            <a:spLocks noGrp="1"/>
          </p:cNvSpPr>
          <p:nvPr>
            <p:ph idx="1"/>
          </p:nvPr>
        </p:nvSpPr>
        <p:spPr>
          <a:xfrm>
            <a:off x="446810" y="1995795"/>
            <a:ext cx="11429999" cy="4629494"/>
          </a:xfrm>
        </p:spPr>
        <p:txBody>
          <a:bodyPr>
            <a:noAutofit/>
          </a:bodyPr>
          <a:lstStyle/>
          <a:p>
            <a:r>
              <a:rPr lang="en-US" dirty="0"/>
              <a:t>Obtain medical records </a:t>
            </a:r>
          </a:p>
          <a:p>
            <a:r>
              <a:rPr lang="en-US" dirty="0"/>
              <a:t>Take a medical, pain-related, and social history followed by a pain-focused physical exam.</a:t>
            </a:r>
          </a:p>
          <a:p>
            <a:r>
              <a:rPr lang="en-US" dirty="0"/>
              <a:t>Once a diagnosis is made, non-pharmacologic treatments  and non-opioid medications are preferred.</a:t>
            </a:r>
          </a:p>
          <a:p>
            <a:r>
              <a:rPr lang="en-US" dirty="0"/>
              <a:t>Set functional goals with the patient.</a:t>
            </a:r>
          </a:p>
        </p:txBody>
      </p:sp>
    </p:spTree>
    <p:extLst>
      <p:ext uri="{BB962C8B-B14F-4D97-AF65-F5344CB8AC3E}">
        <p14:creationId xmlns:p14="http://schemas.microsoft.com/office/powerpoint/2010/main" val="2876844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12192000" cy="1325563"/>
          </a:xfrm>
        </p:spPr>
        <p:txBody>
          <a:bodyPr>
            <a:normAutofit fontScale="90000"/>
          </a:bodyPr>
          <a:lstStyle/>
          <a:p>
            <a:r>
              <a:rPr lang="en-US" dirty="0"/>
              <a:t>Preferred Treatment: Self Care and Active Non-pharmacologic Therapies</a:t>
            </a:r>
          </a:p>
        </p:txBody>
      </p:sp>
      <p:sp>
        <p:nvSpPr>
          <p:cNvPr id="5" name="Content Placeholder 4"/>
          <p:cNvSpPr>
            <a:spLocks noGrp="1"/>
          </p:cNvSpPr>
          <p:nvPr>
            <p:ph idx="1"/>
          </p:nvPr>
        </p:nvSpPr>
        <p:spPr>
          <a:xfrm>
            <a:off x="446810" y="1625600"/>
            <a:ext cx="11429999" cy="4999689"/>
          </a:xfrm>
        </p:spPr>
        <p:txBody>
          <a:bodyPr>
            <a:noAutofit/>
          </a:bodyPr>
          <a:lstStyle/>
          <a:p>
            <a:r>
              <a:rPr lang="en-US" dirty="0"/>
              <a:t>Whole health self-care and lifestyle modification</a:t>
            </a:r>
          </a:p>
          <a:p>
            <a:r>
              <a:rPr lang="en-US" dirty="0"/>
              <a:t>Behavioral, mindfulness, and cognitive therapies</a:t>
            </a:r>
          </a:p>
          <a:p>
            <a:r>
              <a:rPr lang="en-US" dirty="0"/>
              <a:t>Movement therapies</a:t>
            </a:r>
          </a:p>
          <a:p>
            <a:r>
              <a:rPr lang="en-US" dirty="0"/>
              <a:t>Coordinated, inter-professional rehabilitation programs</a:t>
            </a:r>
          </a:p>
          <a:p>
            <a:r>
              <a:rPr lang="en-US" dirty="0"/>
              <a:t>Optimize treatment of co-morbidities</a:t>
            </a:r>
          </a:p>
          <a:p>
            <a:r>
              <a:rPr lang="en-US" dirty="0">
                <a:solidFill>
                  <a:srgbClr val="FF0000"/>
                </a:solidFill>
              </a:rPr>
              <a:t>Consider</a:t>
            </a:r>
            <a:r>
              <a:rPr lang="en-US" dirty="0">
                <a:solidFill>
                  <a:schemeClr val="tx1"/>
                </a:solidFill>
              </a:rPr>
              <a:t> </a:t>
            </a:r>
            <a:r>
              <a:rPr lang="en-US" dirty="0"/>
              <a:t>pain interventions/specialist referrals when appropriate</a:t>
            </a:r>
          </a:p>
          <a:p>
            <a:endParaRPr lang="en-US" dirty="0"/>
          </a:p>
        </p:txBody>
      </p:sp>
    </p:spTree>
    <p:extLst>
      <p:ext uri="{BB962C8B-B14F-4D97-AF65-F5344CB8AC3E}">
        <p14:creationId xmlns:p14="http://schemas.microsoft.com/office/powerpoint/2010/main" val="18319148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12192000" cy="1325563"/>
          </a:xfrm>
        </p:spPr>
        <p:txBody>
          <a:bodyPr>
            <a:normAutofit/>
          </a:bodyPr>
          <a:lstStyle/>
          <a:p>
            <a:r>
              <a:rPr lang="en-US" dirty="0"/>
              <a:t>Non-opioids Preferred over Opioids</a:t>
            </a:r>
          </a:p>
        </p:txBody>
      </p:sp>
      <p:sp>
        <p:nvSpPr>
          <p:cNvPr id="5" name="Content Placeholder 4"/>
          <p:cNvSpPr>
            <a:spLocks noGrp="1"/>
          </p:cNvSpPr>
          <p:nvPr>
            <p:ph idx="1"/>
          </p:nvPr>
        </p:nvSpPr>
        <p:spPr>
          <a:xfrm>
            <a:off x="446810" y="1598739"/>
            <a:ext cx="11429999" cy="4629494"/>
          </a:xfrm>
        </p:spPr>
        <p:txBody>
          <a:bodyPr>
            <a:noAutofit/>
          </a:bodyPr>
          <a:lstStyle/>
          <a:p>
            <a:r>
              <a:rPr lang="en-US" sz="3200" dirty="0"/>
              <a:t>Non-opioid pharmacotherapy is safer and appears to be as effective, or more effective, compared to long-term opioid therapy:</a:t>
            </a:r>
          </a:p>
          <a:p>
            <a:pPr lvl="1"/>
            <a:r>
              <a:rPr lang="en-US" dirty="0"/>
              <a:t>Topical therapies</a:t>
            </a:r>
          </a:p>
          <a:p>
            <a:pPr lvl="1"/>
            <a:r>
              <a:rPr lang="en-US" dirty="0"/>
              <a:t>Antidepressants</a:t>
            </a:r>
          </a:p>
          <a:p>
            <a:pPr lvl="1"/>
            <a:r>
              <a:rPr lang="en-US" dirty="0"/>
              <a:t>Anticonvulsants</a:t>
            </a:r>
          </a:p>
          <a:p>
            <a:pPr lvl="1"/>
            <a:r>
              <a:rPr lang="en-US" dirty="0"/>
              <a:t>NSAIDs</a:t>
            </a:r>
          </a:p>
          <a:p>
            <a:pPr lvl="1"/>
            <a:r>
              <a:rPr lang="en-US" dirty="0"/>
              <a:t>Muscle relaxants</a:t>
            </a:r>
          </a:p>
          <a:p>
            <a:endParaRPr lang="en-US" dirty="0"/>
          </a:p>
        </p:txBody>
      </p:sp>
      <p:sp>
        <p:nvSpPr>
          <p:cNvPr id="2" name="TextBox 1"/>
          <p:cNvSpPr txBox="1"/>
          <p:nvPr/>
        </p:nvSpPr>
        <p:spPr>
          <a:xfrm>
            <a:off x="6024621" y="4820855"/>
            <a:ext cx="6115291" cy="738664"/>
          </a:xfrm>
          <a:prstGeom prst="rect">
            <a:avLst/>
          </a:prstGeom>
          <a:noFill/>
        </p:spPr>
        <p:txBody>
          <a:bodyPr wrap="square" rtlCol="0">
            <a:spAutoFit/>
          </a:bodyPr>
          <a:lstStyle/>
          <a:p>
            <a:r>
              <a:rPr lang="en-US" sz="1400" dirty="0"/>
              <a:t>Dowell D, Haegerich TM, Chou R. CDC Guideline for Prescribing Opioids for Chronic Pain — United States, 2016. MMWR Recomm Rep 2016;65(No. RR-1):1–49. DOI: </a:t>
            </a:r>
            <a:r>
              <a:rPr lang="en-US" sz="1400" u="sng" dirty="0">
                <a:hlinkClick r:id="rId2"/>
              </a:rPr>
              <a:t>http://dx.doi.org/10.15585/mmwr.rr6501e1</a:t>
            </a:r>
            <a:r>
              <a:rPr lang="en-US" sz="1400" dirty="0"/>
              <a:t>.</a:t>
            </a:r>
          </a:p>
        </p:txBody>
      </p:sp>
    </p:spTree>
    <p:extLst>
      <p:ext uri="{BB962C8B-B14F-4D97-AF65-F5344CB8AC3E}">
        <p14:creationId xmlns:p14="http://schemas.microsoft.com/office/powerpoint/2010/main" val="1912848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49569" y="1418492"/>
            <a:ext cx="5509119" cy="3534509"/>
          </a:xfrm>
          <a:prstGeom prst="rect">
            <a:avLst/>
          </a:prstGeom>
        </p:spPr>
      </p:pic>
      <p:pic>
        <p:nvPicPr>
          <p:cNvPr id="5" name="Picture 4"/>
          <p:cNvPicPr>
            <a:picLocks noChangeAspect="1"/>
          </p:cNvPicPr>
          <p:nvPr/>
        </p:nvPicPr>
        <p:blipFill>
          <a:blip r:embed="rId4"/>
          <a:stretch>
            <a:fillRect/>
          </a:stretch>
        </p:blipFill>
        <p:spPr>
          <a:xfrm>
            <a:off x="7127630" y="1418492"/>
            <a:ext cx="4570266" cy="4152144"/>
          </a:xfrm>
          <a:prstGeom prst="rect">
            <a:avLst/>
          </a:prstGeom>
        </p:spPr>
      </p:pic>
      <p:sp>
        <p:nvSpPr>
          <p:cNvPr id="2" name="Title 1"/>
          <p:cNvSpPr>
            <a:spLocks noGrp="1"/>
          </p:cNvSpPr>
          <p:nvPr>
            <p:ph type="title"/>
          </p:nvPr>
        </p:nvSpPr>
        <p:spPr>
          <a:xfrm>
            <a:off x="1019907" y="365125"/>
            <a:ext cx="10117015" cy="1053367"/>
          </a:xfrm>
        </p:spPr>
        <p:txBody>
          <a:bodyPr>
            <a:normAutofit/>
          </a:bodyPr>
          <a:lstStyle/>
          <a:p>
            <a:r>
              <a:rPr lang="en-US" sz="4000" dirty="0"/>
              <a:t>Specific Conditions</a:t>
            </a:r>
          </a:p>
        </p:txBody>
      </p:sp>
      <p:pic>
        <p:nvPicPr>
          <p:cNvPr id="6" name="Picture 5"/>
          <p:cNvPicPr>
            <a:picLocks noChangeAspect="1"/>
          </p:cNvPicPr>
          <p:nvPr/>
        </p:nvPicPr>
        <p:blipFill>
          <a:blip r:embed="rId5"/>
          <a:stretch>
            <a:fillRect/>
          </a:stretch>
        </p:blipFill>
        <p:spPr>
          <a:xfrm>
            <a:off x="1079142" y="4627626"/>
            <a:ext cx="4904270" cy="1104716"/>
          </a:xfrm>
          <a:prstGeom prst="rect">
            <a:avLst/>
          </a:prstGeom>
        </p:spPr>
      </p:pic>
    </p:spTree>
    <p:extLst>
      <p:ext uri="{BB962C8B-B14F-4D97-AF65-F5344CB8AC3E}">
        <p14:creationId xmlns:p14="http://schemas.microsoft.com/office/powerpoint/2010/main" val="13639309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Specific Conditions</a:t>
            </a:r>
          </a:p>
        </p:txBody>
      </p:sp>
      <p:pic>
        <p:nvPicPr>
          <p:cNvPr id="4" name="Content Placeholder 3"/>
          <p:cNvPicPr>
            <a:picLocks noGrp="1" noChangeAspect="1"/>
          </p:cNvPicPr>
          <p:nvPr>
            <p:ph idx="1"/>
          </p:nvPr>
        </p:nvPicPr>
        <p:blipFill>
          <a:blip r:embed="rId2"/>
          <a:stretch>
            <a:fillRect/>
          </a:stretch>
        </p:blipFill>
        <p:spPr>
          <a:xfrm>
            <a:off x="958969" y="1940169"/>
            <a:ext cx="5443735" cy="3065585"/>
          </a:xfrm>
          <a:prstGeom prst="rect">
            <a:avLst/>
          </a:prstGeom>
        </p:spPr>
      </p:pic>
      <p:pic>
        <p:nvPicPr>
          <p:cNvPr id="5" name="Picture 4"/>
          <p:cNvPicPr>
            <a:picLocks noChangeAspect="1"/>
          </p:cNvPicPr>
          <p:nvPr/>
        </p:nvPicPr>
        <p:blipFill>
          <a:blip r:embed="rId3"/>
          <a:stretch>
            <a:fillRect/>
          </a:stretch>
        </p:blipFill>
        <p:spPr>
          <a:xfrm>
            <a:off x="6571113" y="1940169"/>
            <a:ext cx="5175411" cy="3112378"/>
          </a:xfrm>
          <a:prstGeom prst="rect">
            <a:avLst/>
          </a:prstGeom>
        </p:spPr>
      </p:pic>
    </p:spTree>
    <p:extLst>
      <p:ext uri="{BB962C8B-B14F-4D97-AF65-F5344CB8AC3E}">
        <p14:creationId xmlns:p14="http://schemas.microsoft.com/office/powerpoint/2010/main" val="39260065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6586"/>
            <a:ext cx="10515600" cy="1325563"/>
          </a:xfrm>
        </p:spPr>
        <p:txBody>
          <a:bodyPr>
            <a:normAutofit/>
          </a:bodyPr>
          <a:lstStyle/>
          <a:p>
            <a:r>
              <a:rPr lang="en-US" sz="4200" b="1" dirty="0">
                <a:solidFill>
                  <a:srgbClr val="FF0000"/>
                </a:solidFill>
              </a:rPr>
              <a:t>Use Caution</a:t>
            </a:r>
            <a:r>
              <a:rPr lang="en-US" sz="4200" dirty="0"/>
              <a:t> - If Opioid Therapy is Considered…</a:t>
            </a:r>
          </a:p>
        </p:txBody>
      </p:sp>
      <p:sp>
        <p:nvSpPr>
          <p:cNvPr id="3" name="Content Placeholder 2"/>
          <p:cNvSpPr>
            <a:spLocks noGrp="1"/>
          </p:cNvSpPr>
          <p:nvPr>
            <p:ph idx="1"/>
          </p:nvPr>
        </p:nvSpPr>
        <p:spPr>
          <a:xfrm>
            <a:off x="838200" y="1659835"/>
            <a:ext cx="10515600" cy="4055528"/>
          </a:xfrm>
        </p:spPr>
        <p:txBody>
          <a:bodyPr>
            <a:normAutofit fontScale="70000" lnSpcReduction="20000"/>
          </a:bodyPr>
          <a:lstStyle/>
          <a:p>
            <a:r>
              <a:rPr lang="en-US" dirty="0"/>
              <a:t>Generally avoid initiating </a:t>
            </a:r>
            <a:r>
              <a:rPr lang="en-US" dirty="0" smtClean="0"/>
              <a:t>long term opioid therapy </a:t>
            </a:r>
            <a:r>
              <a:rPr lang="en-US" dirty="0"/>
              <a:t>for chronic non-terminal pain</a:t>
            </a:r>
          </a:p>
          <a:p>
            <a:pPr lvl="1"/>
            <a:r>
              <a:rPr lang="en-US" dirty="0"/>
              <a:t>short term (&lt; 90 days) trial</a:t>
            </a:r>
          </a:p>
          <a:p>
            <a:r>
              <a:rPr lang="en-US" dirty="0"/>
              <a:t>When other therapies have failed and pain is severe enough to limit quality of life and function</a:t>
            </a:r>
          </a:p>
          <a:p>
            <a:r>
              <a:rPr lang="en-US" sz="3600" dirty="0"/>
              <a:t>Start with whole person biopsychosocial assessment</a:t>
            </a:r>
          </a:p>
          <a:p>
            <a:r>
              <a:rPr lang="en-US" sz="3600" dirty="0"/>
              <a:t>Lowest effective dose</a:t>
            </a:r>
          </a:p>
          <a:p>
            <a:r>
              <a:rPr lang="en-US" sz="3600" dirty="0"/>
              <a:t>Combined with whole person pain care plan (NOT used in isolation)</a:t>
            </a:r>
          </a:p>
          <a:p>
            <a:r>
              <a:rPr lang="en-US" sz="3600" dirty="0"/>
              <a:t>Risks do not outweigh potential modest short-term benefits</a:t>
            </a:r>
          </a:p>
          <a:p>
            <a:r>
              <a:rPr lang="en-US" sz="3600" dirty="0"/>
              <a:t>Cautious prescribing for acute pain</a:t>
            </a:r>
          </a:p>
          <a:p>
            <a:pPr lvl="1"/>
            <a:r>
              <a:rPr lang="en-US" sz="2200" dirty="0"/>
              <a:t>Avoid for non-severe injuries, such as acute low back pain and sprains</a:t>
            </a:r>
          </a:p>
          <a:p>
            <a:pPr lvl="1"/>
            <a:r>
              <a:rPr lang="en-US" sz="2200" dirty="0"/>
              <a:t>When required, 3-7 days will suffice for most situations</a:t>
            </a:r>
          </a:p>
          <a:p>
            <a:pPr lvl="1"/>
            <a:endParaRPr lang="en-US" sz="3200" dirty="0"/>
          </a:p>
          <a:p>
            <a:endParaRPr lang="en-US" dirty="0"/>
          </a:p>
          <a:p>
            <a:endParaRPr lang="en-US" dirty="0"/>
          </a:p>
        </p:txBody>
      </p:sp>
    </p:spTree>
    <p:extLst>
      <p:ext uri="{BB962C8B-B14F-4D97-AF65-F5344CB8AC3E}">
        <p14:creationId xmlns:p14="http://schemas.microsoft.com/office/powerpoint/2010/main" val="790015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Goal</a:t>
            </a:r>
          </a:p>
        </p:txBody>
      </p:sp>
      <p:sp>
        <p:nvSpPr>
          <p:cNvPr id="3" name="Content Placeholder 2"/>
          <p:cNvSpPr>
            <a:spLocks noGrp="1"/>
          </p:cNvSpPr>
          <p:nvPr>
            <p:ph idx="1"/>
          </p:nvPr>
        </p:nvSpPr>
        <p:spPr/>
        <p:txBody>
          <a:bodyPr/>
          <a:lstStyle/>
          <a:p>
            <a:r>
              <a:rPr lang="en-US" dirty="0"/>
              <a:t>To introduce the Arizona Opioid Prescribing Guidelines and review safe prescribing practices in order </a:t>
            </a:r>
            <a:r>
              <a:rPr lang="en-US" dirty="0" smtClean="0"/>
              <a:t>to reduce </a:t>
            </a:r>
            <a:r>
              <a:rPr lang="en-US" dirty="0"/>
              <a:t>opioid-related morbidity and mortality </a:t>
            </a:r>
          </a:p>
        </p:txBody>
      </p:sp>
    </p:spTree>
    <p:extLst>
      <p:ext uri="{BB962C8B-B14F-4D97-AF65-F5344CB8AC3E}">
        <p14:creationId xmlns:p14="http://schemas.microsoft.com/office/powerpoint/2010/main" val="2485418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Additional Medical Assessment Prior to Initiating Opioid Therapy</a:t>
            </a:r>
          </a:p>
        </p:txBody>
      </p:sp>
      <p:sp>
        <p:nvSpPr>
          <p:cNvPr id="3" name="Content Placeholder 2"/>
          <p:cNvSpPr>
            <a:spLocks noGrp="1"/>
          </p:cNvSpPr>
          <p:nvPr>
            <p:ph idx="1"/>
          </p:nvPr>
        </p:nvSpPr>
        <p:spPr/>
        <p:txBody>
          <a:bodyPr>
            <a:normAutofit/>
          </a:bodyPr>
          <a:lstStyle/>
          <a:p>
            <a:r>
              <a:rPr lang="en-US" sz="3200" dirty="0"/>
              <a:t>Ask about present or past substance use, as well as family history of substance use.</a:t>
            </a:r>
          </a:p>
          <a:p>
            <a:r>
              <a:rPr lang="en-US" sz="3200" dirty="0"/>
              <a:t>Screen for sleep disordered breathing issues.</a:t>
            </a:r>
          </a:p>
          <a:p>
            <a:r>
              <a:rPr lang="en-US" sz="3200" dirty="0"/>
              <a:t>Assess psychiatric co-morbidities and suicide risk.</a:t>
            </a:r>
          </a:p>
          <a:p>
            <a:r>
              <a:rPr lang="en-US" sz="3200" dirty="0"/>
              <a:t>Assess for pregnancy and likelihood of future </a:t>
            </a:r>
            <a:r>
              <a:rPr lang="en-US" sz="3200" dirty="0" smtClean="0"/>
              <a:t>pregnancy.</a:t>
            </a:r>
            <a:endParaRPr lang="en-US" sz="3200" dirty="0"/>
          </a:p>
          <a:p>
            <a:r>
              <a:rPr lang="en-US" sz="3200" dirty="0"/>
              <a:t>Consider drug interactions.</a:t>
            </a:r>
          </a:p>
        </p:txBody>
      </p:sp>
    </p:spTree>
    <p:extLst>
      <p:ext uri="{BB962C8B-B14F-4D97-AF65-F5344CB8AC3E}">
        <p14:creationId xmlns:p14="http://schemas.microsoft.com/office/powerpoint/2010/main" val="4270767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6042660" cy="1325563"/>
          </a:xfrm>
        </p:spPr>
        <p:txBody>
          <a:bodyPr>
            <a:normAutofit fontScale="90000"/>
          </a:bodyPr>
          <a:lstStyle/>
          <a:p>
            <a:pPr algn="ctr"/>
            <a:r>
              <a:rPr lang="en-US" sz="5400" dirty="0">
                <a:latin typeface="Calibri" panose="020F0502020204030204" pitchFamily="34" charset="0"/>
              </a:rPr>
              <a:t>Assess Risk of </a:t>
            </a:r>
            <a:br>
              <a:rPr lang="en-US" sz="5400" dirty="0">
                <a:latin typeface="Calibri" panose="020F0502020204030204" pitchFamily="34" charset="0"/>
              </a:rPr>
            </a:br>
            <a:r>
              <a:rPr lang="en-US" sz="5400" dirty="0">
                <a:latin typeface="Calibri" panose="020F0502020204030204" pitchFamily="34" charset="0"/>
              </a:rPr>
              <a:t>Opioid Use</a:t>
            </a:r>
          </a:p>
        </p:txBody>
      </p:sp>
      <p:sp>
        <p:nvSpPr>
          <p:cNvPr id="2" name="Content Placeholder 1"/>
          <p:cNvSpPr>
            <a:spLocks noGrp="1"/>
          </p:cNvSpPr>
          <p:nvPr>
            <p:ph sz="half" idx="1"/>
          </p:nvPr>
        </p:nvSpPr>
        <p:spPr/>
        <p:txBody>
          <a:bodyPr/>
          <a:lstStyle/>
          <a:p>
            <a:pPr marL="0" indent="0">
              <a:buNone/>
            </a:pPr>
            <a:r>
              <a:rPr lang="en-US" b="1" dirty="0"/>
              <a:t>Tools:</a:t>
            </a:r>
          </a:p>
          <a:p>
            <a:pPr marL="742950" indent="-742950">
              <a:buFont typeface="+mj-lt"/>
              <a:buAutoNum type="arabicPeriod"/>
            </a:pPr>
            <a:r>
              <a:rPr lang="en-US" dirty="0"/>
              <a:t>Screener and Opioid Assessment for Patients with Pain (SOAPP-R)</a:t>
            </a:r>
          </a:p>
          <a:p>
            <a:pPr marL="742950" indent="-742950">
              <a:buFont typeface="+mj-lt"/>
              <a:buAutoNum type="arabicPeriod"/>
            </a:pPr>
            <a:r>
              <a:rPr lang="en-US" dirty="0"/>
              <a:t>Current Opioid Misuse Measure (COMM</a:t>
            </a:r>
            <a:r>
              <a:rPr lang="en-US" baseline="30000" dirty="0"/>
              <a:t>TM</a:t>
            </a:r>
            <a:r>
              <a:rPr lang="en-US" dirty="0"/>
              <a:t>)</a:t>
            </a:r>
          </a:p>
          <a:p>
            <a:pPr marL="742950" indent="-742950">
              <a:buFont typeface="+mj-lt"/>
              <a:buAutoNum type="arabicPeriod"/>
            </a:pPr>
            <a:r>
              <a:rPr lang="en-US" dirty="0"/>
              <a:t>Opioid Risk Tool (ORT)</a:t>
            </a:r>
          </a:p>
          <a:p>
            <a:pPr lvl="2"/>
            <a:r>
              <a:rPr lang="en-US" dirty="0"/>
              <a:t>Very low sensitivity</a:t>
            </a:r>
          </a:p>
        </p:txBody>
      </p:sp>
      <p:pic>
        <p:nvPicPr>
          <p:cNvPr id="9" name="Content Placeholder 8"/>
          <p:cNvPicPr>
            <a:picLocks noGrp="1" noChangeAspect="1"/>
          </p:cNvPicPr>
          <p:nvPr>
            <p:ph sz="half" idx="2"/>
          </p:nvPr>
        </p:nvPicPr>
        <p:blipFill>
          <a:blip r:embed="rId3"/>
          <a:stretch>
            <a:fillRect/>
          </a:stretch>
        </p:blipFill>
        <p:spPr>
          <a:xfrm>
            <a:off x="6752300" y="203346"/>
            <a:ext cx="5104957" cy="6128874"/>
          </a:xfrm>
          <a:prstGeom prst="rect">
            <a:avLst/>
          </a:prstGeom>
        </p:spPr>
      </p:pic>
      <p:sp>
        <p:nvSpPr>
          <p:cNvPr id="6" name="TextBox 5"/>
          <p:cNvSpPr txBox="1"/>
          <p:nvPr/>
        </p:nvSpPr>
        <p:spPr>
          <a:xfrm>
            <a:off x="457199" y="5390169"/>
            <a:ext cx="5562601" cy="1015663"/>
          </a:xfrm>
          <a:prstGeom prst="rect">
            <a:avLst/>
          </a:prstGeom>
          <a:noFill/>
        </p:spPr>
        <p:txBody>
          <a:bodyPr wrap="square" rtlCol="0">
            <a:spAutoFit/>
          </a:bodyPr>
          <a:lstStyle/>
          <a:p>
            <a:r>
              <a:rPr lang="en-US" sz="1200" dirty="0">
                <a:solidFill>
                  <a:srgbClr val="002060"/>
                </a:solidFill>
                <a:cs typeface="Times New Roman" panose="02020603050405020304" pitchFamily="18" charset="0"/>
              </a:rPr>
              <a:t>1. </a:t>
            </a:r>
            <a:r>
              <a:rPr lang="en-US" sz="1200" dirty="0">
                <a:solidFill>
                  <a:srgbClr val="002060"/>
                </a:solidFill>
                <a:cs typeface="Times New Roman" panose="02020603050405020304" pitchFamily="18" charset="0"/>
                <a:hlinkClick r:id="rId4"/>
              </a:rPr>
              <a:t>http://www.azdhs.gov/documents/audiences/clinicians/clinical-guidelines-recommendations/prescribing-guidelines/az-opiod-prescribing-guidelines.pdf</a:t>
            </a:r>
            <a:r>
              <a:rPr lang="en-US" sz="1200" dirty="0">
                <a:solidFill>
                  <a:srgbClr val="002060"/>
                </a:solidFill>
                <a:cs typeface="Times New Roman" panose="02020603050405020304" pitchFamily="18" charset="0"/>
              </a:rPr>
              <a:t> </a:t>
            </a:r>
          </a:p>
          <a:p>
            <a:r>
              <a:rPr lang="en-US" sz="1200" dirty="0">
                <a:solidFill>
                  <a:srgbClr val="002060"/>
                </a:solidFill>
                <a:cs typeface="Times New Roman" panose="02020603050405020304" pitchFamily="18" charset="0"/>
              </a:rPr>
              <a:t>2. </a:t>
            </a:r>
            <a:r>
              <a:rPr lang="en-US" sz="1200" dirty="0">
                <a:solidFill>
                  <a:srgbClr val="002060"/>
                </a:solidFill>
                <a:cs typeface="Times New Roman" panose="02020603050405020304" pitchFamily="18" charset="0"/>
                <a:hlinkClick r:id="rId5"/>
              </a:rPr>
              <a:t>http://www.painedu.org/soapp.asp</a:t>
            </a:r>
            <a:endParaRPr lang="en-US" sz="1200" dirty="0">
              <a:solidFill>
                <a:srgbClr val="002060"/>
              </a:solidFill>
              <a:cs typeface="Times New Roman" panose="02020603050405020304" pitchFamily="18" charset="0"/>
            </a:endParaRPr>
          </a:p>
          <a:p>
            <a:r>
              <a:rPr lang="en-US" sz="1200" dirty="0">
                <a:solidFill>
                  <a:srgbClr val="002060"/>
                </a:solidFill>
                <a:cs typeface="Times New Roman" panose="02020603050405020304" pitchFamily="18" charset="0"/>
              </a:rPr>
              <a:t>3. </a:t>
            </a:r>
            <a:r>
              <a:rPr lang="en-US" sz="1200" dirty="0">
                <a:solidFill>
                  <a:srgbClr val="002060"/>
                </a:solidFill>
                <a:cs typeface="Times New Roman" panose="02020603050405020304" pitchFamily="18" charset="0"/>
                <a:hlinkClick r:id="rId5"/>
              </a:rPr>
              <a:t>http://www.painedu.org/soapp.asp</a:t>
            </a:r>
            <a:r>
              <a:rPr lang="en-US" sz="1200" dirty="0">
                <a:solidFill>
                  <a:srgbClr val="002060"/>
                </a:solidFill>
                <a:cs typeface="Times New Roman" panose="02020603050405020304" pitchFamily="18" charset="0"/>
              </a:rPr>
              <a:t> </a:t>
            </a:r>
          </a:p>
          <a:p>
            <a:endParaRPr lang="en-US" sz="1200" dirty="0">
              <a:cs typeface="Times New Roman" panose="02020603050405020304" pitchFamily="18" charset="0"/>
            </a:endParaRPr>
          </a:p>
        </p:txBody>
      </p:sp>
    </p:spTree>
    <p:extLst>
      <p:ext uri="{BB962C8B-B14F-4D97-AF65-F5344CB8AC3E}">
        <p14:creationId xmlns:p14="http://schemas.microsoft.com/office/powerpoint/2010/main" val="35599302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438"/>
            <a:ext cx="12192000" cy="1325563"/>
          </a:xfrm>
        </p:spPr>
        <p:txBody>
          <a:bodyPr/>
          <a:lstStyle/>
          <a:p>
            <a:r>
              <a:rPr lang="en-US" dirty="0"/>
              <a:t>Assess Risk of:</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19270955"/>
              </p:ext>
            </p:extLst>
          </p:nvPr>
        </p:nvGraphicFramePr>
        <p:xfrm>
          <a:off x="173175" y="1104274"/>
          <a:ext cx="11864671" cy="46110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9215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Other Key Assessments</a:t>
            </a:r>
          </a:p>
        </p:txBody>
      </p:sp>
      <p:sp>
        <p:nvSpPr>
          <p:cNvPr id="3" name="Content Placeholder 2"/>
          <p:cNvSpPr>
            <a:spLocks noGrp="1"/>
          </p:cNvSpPr>
          <p:nvPr>
            <p:ph idx="1"/>
          </p:nvPr>
        </p:nvSpPr>
        <p:spPr/>
        <p:txBody>
          <a:bodyPr/>
          <a:lstStyle/>
          <a:p>
            <a:r>
              <a:rPr lang="en-US" dirty="0"/>
              <a:t>Obtain urine drug test (UDT)</a:t>
            </a:r>
          </a:p>
          <a:p>
            <a:pPr lvl="1"/>
            <a:r>
              <a:rPr lang="en-US" dirty="0">
                <a:solidFill>
                  <a:schemeClr val="tx2"/>
                </a:solidFill>
              </a:rPr>
              <a:t>Obtain confirmatory testing for discordant </a:t>
            </a:r>
            <a:r>
              <a:rPr lang="en-US" dirty="0" smtClean="0">
                <a:solidFill>
                  <a:schemeClr val="tx2"/>
                </a:solidFill>
              </a:rPr>
              <a:t>results</a:t>
            </a:r>
          </a:p>
          <a:p>
            <a:pPr marL="457200" lvl="1" indent="0">
              <a:buNone/>
            </a:pPr>
            <a:endParaRPr lang="en-US" dirty="0">
              <a:solidFill>
                <a:schemeClr val="tx2"/>
              </a:solidFill>
            </a:endParaRPr>
          </a:p>
          <a:p>
            <a:r>
              <a:rPr lang="en-US" dirty="0"/>
              <a:t>Check the Arizona Controlled Substances Prescription Monitoring Program </a:t>
            </a:r>
          </a:p>
        </p:txBody>
      </p:sp>
    </p:spTree>
    <p:extLst>
      <p:ext uri="{BB962C8B-B14F-4D97-AF65-F5344CB8AC3E}">
        <p14:creationId xmlns:p14="http://schemas.microsoft.com/office/powerpoint/2010/main" val="33048356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636393"/>
          </a:xfrm>
        </p:spPr>
        <p:txBody>
          <a:bodyPr>
            <a:normAutofit/>
          </a:bodyPr>
          <a:lstStyle/>
          <a:p>
            <a:pPr lvl="1" algn="ctr" rtl="0">
              <a:lnSpc>
                <a:spcPct val="90000"/>
              </a:lnSpc>
              <a:spcBef>
                <a:spcPct val="0"/>
              </a:spcBef>
            </a:pPr>
            <a:r>
              <a:rPr lang="en-US" sz="5400" b="1" dirty="0">
                <a:solidFill>
                  <a:srgbClr val="002060"/>
                </a:solidFill>
                <a:latin typeface="+mn-lt"/>
                <a:ea typeface="Times New Roman" panose="02020603050405020304" pitchFamily="18" charset="0"/>
                <a:cs typeface="Times New Roman" panose="02020603050405020304" pitchFamily="18" charset="0"/>
              </a:rPr>
              <a:t>Monitoring: </a:t>
            </a:r>
            <a:r>
              <a:rPr lang="en-US" sz="4500" b="1" dirty="0">
                <a:solidFill>
                  <a:srgbClr val="002060"/>
                </a:solidFill>
              </a:rPr>
              <a:t>Controlled Substances Prescription Monitoring Program (CSPMP)</a:t>
            </a:r>
            <a:endParaRPr lang="en-US" sz="5400" b="1" dirty="0">
              <a:solidFill>
                <a:srgbClr val="002060"/>
              </a:solidFill>
              <a:latin typeface="+mn-lt"/>
              <a:ea typeface="Times New Roman" panose="02020603050405020304" pitchFamily="18" charset="0"/>
              <a:cs typeface="Times New Roman" panose="02020603050405020304" pitchFamily="18" charset="0"/>
            </a:endParaRPr>
          </a:p>
        </p:txBody>
      </p:sp>
      <p:sp>
        <p:nvSpPr>
          <p:cNvPr id="3" name="Content Placeholder 2"/>
          <p:cNvSpPr>
            <a:spLocks noGrp="1"/>
          </p:cNvSpPr>
          <p:nvPr>
            <p:ph idx="4294967295"/>
          </p:nvPr>
        </p:nvSpPr>
        <p:spPr>
          <a:xfrm>
            <a:off x="6110756" y="1594028"/>
            <a:ext cx="6081243" cy="4692636"/>
          </a:xfrm>
        </p:spPr>
        <p:txBody>
          <a:bodyPr>
            <a:normAutofit fontScale="62500" lnSpcReduction="20000"/>
          </a:bodyPr>
          <a:lstStyle/>
          <a:p>
            <a:pPr marL="0" lvl="1" indent="0">
              <a:spcBef>
                <a:spcPts val="1000"/>
              </a:spcBef>
              <a:buNone/>
            </a:pPr>
            <a:r>
              <a:rPr lang="en-US" sz="5100" b="1" dirty="0">
                <a:solidFill>
                  <a:srgbClr val="002060"/>
                </a:solidFill>
              </a:rPr>
              <a:t>What: </a:t>
            </a:r>
            <a:r>
              <a:rPr lang="en-US" sz="5100" dirty="0">
                <a:solidFill>
                  <a:srgbClr val="002060"/>
                </a:solidFill>
              </a:rPr>
              <a:t>Detect diversion/abuse/misuse of Rx controlled substances. DEA registered physicians required to be AZ Board of Pharmacy CSPMP registered &amp; use by October 2017.</a:t>
            </a:r>
          </a:p>
          <a:p>
            <a:pPr marL="0" indent="0">
              <a:buNone/>
            </a:pPr>
            <a:r>
              <a:rPr lang="en-US" sz="4500" b="1" dirty="0">
                <a:solidFill>
                  <a:srgbClr val="002060"/>
                </a:solidFill>
              </a:rPr>
              <a:t>Where: </a:t>
            </a:r>
            <a:r>
              <a:rPr lang="en-US" sz="4500" dirty="0">
                <a:solidFill>
                  <a:srgbClr val="002060"/>
                </a:solidFill>
                <a:hlinkClick r:id="rId3"/>
              </a:rPr>
              <a:t>https://pharmacypmp.az.gov/</a:t>
            </a:r>
            <a:endParaRPr lang="en-US" sz="4500" dirty="0">
              <a:solidFill>
                <a:srgbClr val="002060"/>
              </a:solidFill>
            </a:endParaRPr>
          </a:p>
          <a:p>
            <a:pPr marL="0" indent="0">
              <a:buNone/>
            </a:pPr>
            <a:r>
              <a:rPr lang="en-US" sz="4500" b="1" dirty="0">
                <a:solidFill>
                  <a:srgbClr val="002060"/>
                </a:solidFill>
              </a:rPr>
              <a:t>How: </a:t>
            </a:r>
            <a:r>
              <a:rPr lang="en-US" sz="5100" dirty="0">
                <a:solidFill>
                  <a:srgbClr val="002060"/>
                </a:solidFill>
              </a:rPr>
              <a:t>Medical Practitioners </a:t>
            </a:r>
          </a:p>
          <a:p>
            <a:pPr marL="514350" indent="-514350">
              <a:buFont typeface="+mj-lt"/>
              <a:buAutoNum type="arabicPeriod"/>
            </a:pPr>
            <a:r>
              <a:rPr lang="en-US" sz="3800" dirty="0">
                <a:solidFill>
                  <a:srgbClr val="002060"/>
                </a:solidFill>
              </a:rPr>
              <a:t>register </a:t>
            </a:r>
            <a:r>
              <a:rPr lang="en-US" sz="3800" dirty="0">
                <a:solidFill>
                  <a:srgbClr val="002060"/>
                </a:solidFill>
                <a:hlinkClick r:id="rId4"/>
              </a:rPr>
              <a:t>https://www.azrxregistration.com/</a:t>
            </a:r>
            <a:endParaRPr lang="en-US" sz="3800" dirty="0">
              <a:solidFill>
                <a:srgbClr val="002060"/>
              </a:solidFill>
            </a:endParaRPr>
          </a:p>
          <a:p>
            <a:pPr marL="514350" indent="-514350">
              <a:buFont typeface="+mj-lt"/>
              <a:buAutoNum type="arabicPeriod"/>
            </a:pPr>
            <a:r>
              <a:rPr lang="en-US" sz="3800" dirty="0">
                <a:solidFill>
                  <a:srgbClr val="002060"/>
                </a:solidFill>
              </a:rPr>
              <a:t>respond to email, enter code, &amp; log in </a:t>
            </a:r>
            <a:r>
              <a:rPr lang="en-US" sz="3800" dirty="0">
                <a:solidFill>
                  <a:srgbClr val="002060"/>
                </a:solidFill>
                <a:hlinkClick r:id="rId5"/>
              </a:rPr>
              <a:t>https://www.azrxreporting.com/</a:t>
            </a:r>
            <a:endParaRPr lang="en-US" sz="3800" dirty="0">
              <a:solidFill>
                <a:srgbClr val="002060"/>
              </a:solidFill>
            </a:endParaRPr>
          </a:p>
          <a:p>
            <a:pPr marL="514350" indent="-514350">
              <a:buFont typeface="+mj-lt"/>
              <a:buAutoNum type="arabicPeriod"/>
            </a:pPr>
            <a:r>
              <a:rPr lang="en-US" sz="3800" dirty="0">
                <a:solidFill>
                  <a:srgbClr val="002060"/>
                </a:solidFill>
              </a:rPr>
              <a:t>enter requests and use CSPMP regularly</a:t>
            </a:r>
            <a:r>
              <a:rPr lang="en-US" sz="3800" dirty="0">
                <a:solidFill>
                  <a:srgbClr val="FF0000"/>
                </a:solidFill>
              </a:rPr>
              <a:t>*</a:t>
            </a:r>
          </a:p>
        </p:txBody>
      </p:sp>
      <p:sp>
        <p:nvSpPr>
          <p:cNvPr id="5" name="Rectangle 4"/>
          <p:cNvSpPr/>
          <p:nvPr/>
        </p:nvSpPr>
        <p:spPr>
          <a:xfrm>
            <a:off x="155865" y="4500078"/>
            <a:ext cx="5818908" cy="830997"/>
          </a:xfrm>
          <a:prstGeom prst="rect">
            <a:avLst/>
          </a:prstGeom>
          <a:ln>
            <a:noFill/>
          </a:ln>
          <a:effectLst/>
        </p:spPr>
        <p:txBody>
          <a:bodyPr wrap="square">
            <a:spAutoFit/>
          </a:bodyPr>
          <a:lstStyle/>
          <a:p>
            <a:pPr algn="ctr"/>
            <a:r>
              <a:rPr lang="en-US" sz="2400" dirty="0">
                <a:solidFill>
                  <a:srgbClr val="FF0000"/>
                </a:solidFill>
              </a:rPr>
              <a:t>VIDEO: How to use the CSPMP </a:t>
            </a:r>
            <a:r>
              <a:rPr lang="en-US" sz="2400" dirty="0">
                <a:solidFill>
                  <a:srgbClr val="FF0000"/>
                </a:solidFill>
                <a:hlinkClick r:id="rId6"/>
              </a:rPr>
              <a:t>https://swtrc.wistia.com/medias/pbfyzkgrf3</a:t>
            </a:r>
            <a:endParaRPr lang="en-US" sz="2400" dirty="0">
              <a:solidFill>
                <a:srgbClr val="FF0000"/>
              </a:solidFill>
            </a:endParaRPr>
          </a:p>
        </p:txBody>
      </p:sp>
      <p:grpSp>
        <p:nvGrpSpPr>
          <p:cNvPr id="9" name="Group 8"/>
          <p:cNvGrpSpPr/>
          <p:nvPr/>
        </p:nvGrpSpPr>
        <p:grpSpPr>
          <a:xfrm>
            <a:off x="155864" y="1707544"/>
            <a:ext cx="5818909" cy="2745399"/>
            <a:chOff x="155864" y="1722961"/>
            <a:chExt cx="5818909" cy="2745399"/>
          </a:xfrm>
        </p:grpSpPr>
        <p:pic>
          <p:nvPicPr>
            <p:cNvPr id="4" name="Picture 3"/>
            <p:cNvPicPr>
              <a:picLocks noChangeAspect="1"/>
            </p:cNvPicPr>
            <p:nvPr/>
          </p:nvPicPr>
          <p:blipFill rotWithShape="1">
            <a:blip r:embed="rId7"/>
            <a:srcRect l="47700" t="10370" r="5199" b="15554"/>
            <a:stretch/>
          </p:blipFill>
          <p:spPr>
            <a:xfrm>
              <a:off x="155864" y="1722961"/>
              <a:ext cx="5818909" cy="2745399"/>
            </a:xfrm>
            <a:prstGeom prst="rect">
              <a:avLst/>
            </a:prstGeom>
            <a:ln>
              <a:solidFill>
                <a:srgbClr val="002060"/>
              </a:solidFill>
            </a:ln>
            <a:effectLst>
              <a:outerShdw blurRad="292100" dist="139700" dir="2700000" algn="tl" rotWithShape="0">
                <a:srgbClr val="333333">
                  <a:alpha val="65000"/>
                </a:srgbClr>
              </a:outerShdw>
            </a:effectLst>
          </p:spPr>
        </p:pic>
        <p:sp>
          <p:nvSpPr>
            <p:cNvPr id="6" name="Oval 5"/>
            <p:cNvSpPr/>
            <p:nvPr/>
          </p:nvSpPr>
          <p:spPr>
            <a:xfrm>
              <a:off x="4305970" y="3089712"/>
              <a:ext cx="1184564" cy="29094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2060"/>
                </a:solidFill>
              </a:endParaRPr>
            </a:p>
          </p:txBody>
        </p:sp>
        <p:sp>
          <p:nvSpPr>
            <p:cNvPr id="7" name="Oval 6"/>
            <p:cNvSpPr/>
            <p:nvPr/>
          </p:nvSpPr>
          <p:spPr>
            <a:xfrm>
              <a:off x="4305970" y="3955763"/>
              <a:ext cx="1253837" cy="29094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2060"/>
                </a:solidFill>
              </a:endParaRPr>
            </a:p>
          </p:txBody>
        </p:sp>
      </p:grpSp>
      <p:sp>
        <p:nvSpPr>
          <p:cNvPr id="8" name="Rectangle 7"/>
          <p:cNvSpPr/>
          <p:nvPr/>
        </p:nvSpPr>
        <p:spPr>
          <a:xfrm>
            <a:off x="1257301" y="5898526"/>
            <a:ext cx="9359466" cy="646331"/>
          </a:xfrm>
          <a:prstGeom prst="rect">
            <a:avLst/>
          </a:prstGeom>
        </p:spPr>
        <p:txBody>
          <a:bodyPr wrap="square">
            <a:spAutoFit/>
          </a:bodyPr>
          <a:lstStyle/>
          <a:p>
            <a:pPr algn="ctr"/>
            <a:r>
              <a:rPr lang="en-US" i="1" dirty="0">
                <a:solidFill>
                  <a:srgbClr val="FF0000"/>
                </a:solidFill>
              </a:rPr>
              <a:t>*Medical Practitioner can designate licensed/unlicensed “Delegates” to check the CSPMP. Registration steps similar to Medical Practitioner and requires Practitioner to approve Delegate.</a:t>
            </a:r>
          </a:p>
        </p:txBody>
      </p:sp>
    </p:spTree>
    <p:extLst>
      <p:ext uri="{BB962C8B-B14F-4D97-AF65-F5344CB8AC3E}">
        <p14:creationId xmlns:p14="http://schemas.microsoft.com/office/powerpoint/2010/main" val="28295955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Help Patients Understand the Risks with a Consenting Process</a:t>
            </a:r>
          </a:p>
        </p:txBody>
      </p:sp>
      <p:sp>
        <p:nvSpPr>
          <p:cNvPr id="4" name="Content Placeholder 2"/>
          <p:cNvSpPr>
            <a:spLocks noGrp="1"/>
          </p:cNvSpPr>
          <p:nvPr>
            <p:ph idx="1"/>
          </p:nvPr>
        </p:nvSpPr>
        <p:spPr>
          <a:xfrm>
            <a:off x="838200" y="1729368"/>
            <a:ext cx="4876800" cy="4077071"/>
          </a:xfrm>
        </p:spPr>
        <p:txBody>
          <a:bodyPr>
            <a:normAutofit fontScale="85000" lnSpcReduction="20000"/>
          </a:bodyPr>
          <a:lstStyle/>
          <a:p>
            <a:r>
              <a:rPr lang="en-US" sz="2800" dirty="0"/>
              <a:t>Overdose and overdose death</a:t>
            </a:r>
          </a:p>
          <a:p>
            <a:r>
              <a:rPr lang="en-US" sz="2800" dirty="0"/>
              <a:t>Addiction</a:t>
            </a:r>
          </a:p>
          <a:p>
            <a:r>
              <a:rPr lang="en-US" sz="2800" dirty="0"/>
              <a:t>Opioid induced hyperalgesia</a:t>
            </a:r>
          </a:p>
          <a:p>
            <a:r>
              <a:rPr lang="en-US" sz="2800" dirty="0"/>
              <a:t>Reduced hormone levels</a:t>
            </a:r>
          </a:p>
          <a:p>
            <a:r>
              <a:rPr lang="en-US" sz="2800" dirty="0"/>
              <a:t>New onset or worsening depression</a:t>
            </a:r>
          </a:p>
          <a:p>
            <a:r>
              <a:rPr lang="en-US" sz="2800" dirty="0"/>
              <a:t>Sleep disordered breathing (e.g. sleep apnea)</a:t>
            </a:r>
          </a:p>
          <a:p>
            <a:r>
              <a:rPr lang="en-US" sz="2800" dirty="0"/>
              <a:t>Falls and fractures</a:t>
            </a:r>
          </a:p>
          <a:p>
            <a:r>
              <a:rPr lang="en-US" sz="2800" dirty="0"/>
              <a:t>Physical dependence and tolerance</a:t>
            </a:r>
          </a:p>
          <a:p>
            <a:r>
              <a:rPr lang="en-US" sz="2800" dirty="0"/>
              <a:t>Sleepiness, drowsiness, dizziness, and/or confusion</a:t>
            </a:r>
          </a:p>
          <a:p>
            <a:endParaRPr lang="en-US" dirty="0"/>
          </a:p>
        </p:txBody>
      </p:sp>
      <p:sp>
        <p:nvSpPr>
          <p:cNvPr id="5" name="Content Placeholder 9"/>
          <p:cNvSpPr txBox="1">
            <a:spLocks/>
          </p:cNvSpPr>
          <p:nvPr/>
        </p:nvSpPr>
        <p:spPr>
          <a:xfrm>
            <a:off x="6268463" y="1717363"/>
            <a:ext cx="5181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dirty="0">
                <a:solidFill>
                  <a:srgbClr val="002060"/>
                </a:solidFill>
              </a:rPr>
              <a:t>Impaired judgment and inability to operate machines or drive motor vehicles</a:t>
            </a:r>
          </a:p>
          <a:p>
            <a:r>
              <a:rPr lang="en-US" sz="2400" dirty="0">
                <a:solidFill>
                  <a:srgbClr val="002060"/>
                </a:solidFill>
              </a:rPr>
              <a:t>Slowing of reflexes or reaction time</a:t>
            </a:r>
          </a:p>
          <a:p>
            <a:r>
              <a:rPr lang="en-US" sz="2400" dirty="0">
                <a:solidFill>
                  <a:srgbClr val="002060"/>
                </a:solidFill>
              </a:rPr>
              <a:t>Failure to provide pain relief</a:t>
            </a:r>
          </a:p>
          <a:p>
            <a:r>
              <a:rPr lang="en-US" sz="2400" dirty="0">
                <a:solidFill>
                  <a:srgbClr val="002060"/>
                </a:solidFill>
              </a:rPr>
              <a:t>Changes in sexual function </a:t>
            </a:r>
          </a:p>
          <a:p>
            <a:r>
              <a:rPr lang="en-US" sz="2400" dirty="0">
                <a:solidFill>
                  <a:srgbClr val="002060"/>
                </a:solidFill>
              </a:rPr>
              <a:t>Nausea, vomiting, and/or constipation</a:t>
            </a:r>
          </a:p>
          <a:p>
            <a:r>
              <a:rPr lang="en-US" sz="2400" dirty="0">
                <a:solidFill>
                  <a:srgbClr val="002060"/>
                </a:solidFill>
              </a:rPr>
              <a:t>Itching</a:t>
            </a:r>
          </a:p>
          <a:p>
            <a:r>
              <a:rPr lang="en-US" sz="2400" dirty="0">
                <a:solidFill>
                  <a:srgbClr val="002060"/>
                </a:solidFill>
              </a:rPr>
              <a:t>Allergic reactions</a:t>
            </a:r>
          </a:p>
          <a:p>
            <a:endParaRPr lang="en-US" sz="2400" dirty="0">
              <a:solidFill>
                <a:srgbClr val="002060"/>
              </a:solidFill>
            </a:endParaRPr>
          </a:p>
          <a:p>
            <a:endParaRPr lang="en-US" dirty="0"/>
          </a:p>
          <a:p>
            <a:endParaRPr lang="en-US" dirty="0"/>
          </a:p>
        </p:txBody>
      </p:sp>
    </p:spTree>
    <p:extLst>
      <p:ext uri="{BB962C8B-B14F-4D97-AF65-F5344CB8AC3E}">
        <p14:creationId xmlns:p14="http://schemas.microsoft.com/office/powerpoint/2010/main" val="13957802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3156"/>
            <a:ext cx="10547808" cy="4037392"/>
          </a:xfrm>
        </p:spPr>
        <p:txBody>
          <a:bodyPr>
            <a:normAutofit lnSpcReduction="10000"/>
          </a:bodyPr>
          <a:lstStyle/>
          <a:p>
            <a:pPr marL="0" indent="0" algn="ctr">
              <a:buNone/>
            </a:pPr>
            <a:endParaRPr lang="en-US" sz="4800" b="1" dirty="0"/>
          </a:p>
          <a:p>
            <a:pPr marL="0" indent="0" algn="ctr">
              <a:buNone/>
            </a:pPr>
            <a:r>
              <a:rPr lang="en-US" sz="5200" b="1" dirty="0"/>
              <a:t>Determine: </a:t>
            </a:r>
          </a:p>
          <a:p>
            <a:pPr marL="0" indent="0">
              <a:buNone/>
            </a:pPr>
            <a:endParaRPr lang="en-US" sz="4800" b="1" dirty="0"/>
          </a:p>
          <a:p>
            <a:pPr lvl="1"/>
            <a:r>
              <a:rPr lang="en-US" sz="3600" dirty="0"/>
              <a:t>The most appropriate treatment</a:t>
            </a:r>
          </a:p>
          <a:p>
            <a:pPr lvl="1"/>
            <a:r>
              <a:rPr lang="en-US" sz="3600" dirty="0"/>
              <a:t>How much structure to provide</a:t>
            </a:r>
          </a:p>
          <a:p>
            <a:pPr lvl="1"/>
            <a:r>
              <a:rPr lang="en-US" sz="3600" dirty="0"/>
              <a:t>How closely to monitor the patient.</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25072" y="1840431"/>
            <a:ext cx="2966928" cy="2904622"/>
          </a:xfrm>
          <a:prstGeom prst="rect">
            <a:avLst/>
          </a:prstGeom>
        </p:spPr>
      </p:pic>
    </p:spTree>
    <p:extLst>
      <p:ext uri="{BB962C8B-B14F-4D97-AF65-F5344CB8AC3E}">
        <p14:creationId xmlns:p14="http://schemas.microsoft.com/office/powerpoint/2010/main" val="527840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3843"/>
            <a:ext cx="10515600" cy="1325563"/>
          </a:xfrm>
        </p:spPr>
        <p:txBody>
          <a:bodyPr/>
          <a:lstStyle/>
          <a:p>
            <a:r>
              <a:rPr lang="en-US" dirty="0"/>
              <a:t>High Risk Populations/Practices</a:t>
            </a:r>
          </a:p>
        </p:txBody>
      </p:sp>
      <p:sp>
        <p:nvSpPr>
          <p:cNvPr id="3" name="Content Placeholder 2"/>
          <p:cNvSpPr>
            <a:spLocks noGrp="1"/>
          </p:cNvSpPr>
          <p:nvPr>
            <p:ph idx="1"/>
          </p:nvPr>
        </p:nvSpPr>
        <p:spPr>
          <a:xfrm>
            <a:off x="672542" y="1596984"/>
            <a:ext cx="10515600" cy="3889738"/>
          </a:xfrm>
        </p:spPr>
        <p:txBody>
          <a:bodyPr>
            <a:noAutofit/>
          </a:bodyPr>
          <a:lstStyle/>
          <a:p>
            <a:r>
              <a:rPr lang="en-US" sz="2600" b="1" dirty="0"/>
              <a:t>Women of childbearing age</a:t>
            </a:r>
          </a:p>
          <a:p>
            <a:pPr lvl="1"/>
            <a:r>
              <a:rPr lang="en-US" sz="2600" b="1" dirty="0"/>
              <a:t>Neonatal Abstinence Syndrome (NAS)</a:t>
            </a:r>
          </a:p>
          <a:p>
            <a:r>
              <a:rPr lang="en-US" sz="2600" b="1" dirty="0"/>
              <a:t>&gt; 50 Morphine Equivalents</a:t>
            </a:r>
          </a:p>
          <a:p>
            <a:r>
              <a:rPr lang="en-US" sz="2600" b="1" dirty="0"/>
              <a:t>Co-prescribing</a:t>
            </a:r>
          </a:p>
          <a:p>
            <a:pPr lvl="1"/>
            <a:r>
              <a:rPr lang="en-US" sz="2600" b="1" dirty="0"/>
              <a:t>Benzodiazepines </a:t>
            </a:r>
          </a:p>
          <a:p>
            <a:pPr lvl="1"/>
            <a:r>
              <a:rPr lang="en-US" sz="2600" b="1" dirty="0"/>
              <a:t>Carisoprodol</a:t>
            </a:r>
          </a:p>
          <a:p>
            <a:r>
              <a:rPr lang="en-US" sz="3000" b="1" dirty="0"/>
              <a:t>Adolescents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973" y="2532635"/>
            <a:ext cx="3247717" cy="2476384"/>
          </a:xfrm>
          <a:prstGeom prst="rect">
            <a:avLst/>
          </a:prstGeom>
        </p:spPr>
      </p:pic>
    </p:spTree>
    <p:extLst>
      <p:ext uri="{BB962C8B-B14F-4D97-AF65-F5344CB8AC3E}">
        <p14:creationId xmlns:p14="http://schemas.microsoft.com/office/powerpoint/2010/main" val="6151838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Use Pain Agreements </a:t>
            </a:r>
            <a:br>
              <a:rPr lang="en-US" dirty="0"/>
            </a:br>
            <a:endParaRPr lang="en-US" dirty="0"/>
          </a:p>
        </p:txBody>
      </p:sp>
      <p:sp>
        <p:nvSpPr>
          <p:cNvPr id="5" name="Content Placeholder 4"/>
          <p:cNvSpPr>
            <a:spLocks noGrp="1"/>
          </p:cNvSpPr>
          <p:nvPr>
            <p:ph idx="1"/>
          </p:nvPr>
        </p:nvSpPr>
        <p:spPr>
          <a:xfrm>
            <a:off x="838200" y="1567207"/>
            <a:ext cx="10515600" cy="3889738"/>
          </a:xfrm>
        </p:spPr>
        <p:txBody>
          <a:bodyPr>
            <a:normAutofit fontScale="85000" lnSpcReduction="20000"/>
          </a:bodyPr>
          <a:lstStyle/>
          <a:p>
            <a:r>
              <a:rPr lang="en-US" sz="3200" dirty="0"/>
              <a:t>Ensure you and the patient are “on the same page”</a:t>
            </a:r>
          </a:p>
          <a:p>
            <a:r>
              <a:rPr lang="en-US" sz="3200" dirty="0"/>
              <a:t>Outline treatment goals</a:t>
            </a:r>
          </a:p>
          <a:p>
            <a:r>
              <a:rPr lang="en-US" sz="3200" dirty="0"/>
              <a:t>One prescriber/one clinic only</a:t>
            </a:r>
          </a:p>
          <a:p>
            <a:r>
              <a:rPr lang="en-US" sz="3200" dirty="0"/>
              <a:t>No use of illicit drugs</a:t>
            </a:r>
          </a:p>
          <a:p>
            <a:r>
              <a:rPr lang="en-US" sz="3200" dirty="0"/>
              <a:t>No change in dose without reassessment</a:t>
            </a:r>
          </a:p>
          <a:p>
            <a:r>
              <a:rPr lang="en-US" sz="3200" dirty="0"/>
              <a:t>Periodic UDT</a:t>
            </a:r>
          </a:p>
          <a:p>
            <a:r>
              <a:rPr lang="en-US" sz="3200" dirty="0"/>
              <a:t>Reasons for discontinuance of opioid therapy</a:t>
            </a:r>
          </a:p>
          <a:p>
            <a:r>
              <a:rPr lang="en-US" sz="3200" dirty="0"/>
              <a:t>Sample agreement can be found at </a:t>
            </a:r>
            <a:r>
              <a:rPr lang="en-US" sz="3200" dirty="0">
                <a:hlinkClick r:id="rId3"/>
              </a:rPr>
              <a:t>http://www.naddi.org/aws/NADDI/asset_manager/get_file/32898/opioidagreements.pdf</a:t>
            </a:r>
            <a:endParaRPr lang="en-US" sz="3200" dirty="0"/>
          </a:p>
          <a:p>
            <a:endParaRPr lang="en-US" sz="3200" dirty="0"/>
          </a:p>
          <a:p>
            <a:endParaRPr lang="en-US" sz="3200" dirty="0"/>
          </a:p>
        </p:txBody>
      </p:sp>
      <p:pic>
        <p:nvPicPr>
          <p:cNvPr id="3" name="Picture 2"/>
          <p:cNvPicPr>
            <a:picLocks noChangeAspect="1"/>
          </p:cNvPicPr>
          <p:nvPr/>
        </p:nvPicPr>
        <p:blipFill>
          <a:blip r:embed="rId4"/>
          <a:stretch>
            <a:fillRect/>
          </a:stretch>
        </p:blipFill>
        <p:spPr>
          <a:xfrm>
            <a:off x="10644715" y="253647"/>
            <a:ext cx="1018120" cy="1548518"/>
          </a:xfrm>
          <a:prstGeom prst="rect">
            <a:avLst/>
          </a:prstGeom>
        </p:spPr>
      </p:pic>
    </p:spTree>
    <p:extLst>
      <p:ext uri="{BB962C8B-B14F-4D97-AF65-F5344CB8AC3E}">
        <p14:creationId xmlns:p14="http://schemas.microsoft.com/office/powerpoint/2010/main" val="23786423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382788"/>
          </a:xfrm>
        </p:spPr>
        <p:txBody>
          <a:bodyPr/>
          <a:lstStyle/>
          <a:p>
            <a:r>
              <a:rPr lang="en-US" dirty="0"/>
              <a:t>Monitoring &amp; Reassessment</a:t>
            </a:r>
          </a:p>
        </p:txBody>
      </p:sp>
      <p:sp>
        <p:nvSpPr>
          <p:cNvPr id="3" name="Content Placeholder 2"/>
          <p:cNvSpPr>
            <a:spLocks noGrp="1"/>
          </p:cNvSpPr>
          <p:nvPr>
            <p:ph idx="1"/>
          </p:nvPr>
        </p:nvSpPr>
        <p:spPr>
          <a:xfrm>
            <a:off x="565484" y="1209823"/>
            <a:ext cx="11626515" cy="4505577"/>
          </a:xfrm>
        </p:spPr>
        <p:txBody>
          <a:bodyPr>
            <a:normAutofit fontScale="92500" lnSpcReduction="10000"/>
          </a:bodyPr>
          <a:lstStyle/>
          <a:p>
            <a:pPr marL="0" indent="0">
              <a:buNone/>
            </a:pPr>
            <a:r>
              <a:rPr lang="en-US" b="1" dirty="0"/>
              <a:t>Conduct regular reassessments with: </a:t>
            </a:r>
          </a:p>
          <a:p>
            <a:r>
              <a:rPr lang="en-US" dirty="0"/>
              <a:t>Face-to-face visits (every 3 months, or more often based on risk)</a:t>
            </a:r>
          </a:p>
          <a:p>
            <a:r>
              <a:rPr lang="en-US" dirty="0"/>
              <a:t>Revisiting consents and agreements as needed</a:t>
            </a:r>
          </a:p>
          <a:p>
            <a:r>
              <a:rPr lang="en-US" dirty="0"/>
              <a:t>Periodic CSPMP checks</a:t>
            </a:r>
          </a:p>
          <a:p>
            <a:r>
              <a:rPr lang="en-US" dirty="0"/>
              <a:t>Urine Drug Testing</a:t>
            </a:r>
          </a:p>
          <a:p>
            <a:r>
              <a:rPr lang="en-US" dirty="0"/>
              <a:t>Education about risks/benefits, responsibilities periodically - groups</a:t>
            </a:r>
          </a:p>
          <a:p>
            <a:r>
              <a:rPr lang="en-US" dirty="0"/>
              <a:t>Vigilance and treatment for Opioid Use Disorder</a:t>
            </a:r>
            <a:r>
              <a:rPr lang="en-US" dirty="0">
                <a:sym typeface="Wingdings" panose="05000000000000000000" pitchFamily="2" charset="2"/>
              </a:rPr>
              <a:t> Medication Assisted Treatment programs</a:t>
            </a:r>
            <a:endParaRPr lang="en-US" dirty="0"/>
          </a:p>
          <a:p>
            <a:endParaRPr lang="en-US" dirty="0"/>
          </a:p>
          <a:p>
            <a:endParaRPr lang="en-US" dirty="0"/>
          </a:p>
        </p:txBody>
      </p:sp>
    </p:spTree>
    <p:extLst>
      <p:ext uri="{BB962C8B-B14F-4D97-AF65-F5344CB8AC3E}">
        <p14:creationId xmlns:p14="http://schemas.microsoft.com/office/powerpoint/2010/main" val="1847809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Avoidable Event?</a:t>
            </a:r>
          </a:p>
        </p:txBody>
      </p:sp>
      <p:sp>
        <p:nvSpPr>
          <p:cNvPr id="3" name="Content Placeholder 2"/>
          <p:cNvSpPr>
            <a:spLocks noGrp="1"/>
          </p:cNvSpPr>
          <p:nvPr>
            <p:ph idx="1"/>
          </p:nvPr>
        </p:nvSpPr>
        <p:spPr/>
        <p:txBody>
          <a:bodyPr/>
          <a:lstStyle/>
          <a:p>
            <a:r>
              <a:rPr lang="en-US" dirty="0"/>
              <a:t>You arrive in your office early in the morning and the  triage nurse informs you that Mr. Clark, one of your long-time patients, was seen in the emergency room and admitted for unintentional prescription medication overdose.</a:t>
            </a:r>
          </a:p>
          <a:p>
            <a:pPr marL="0" indent="0">
              <a:buNone/>
            </a:pPr>
            <a:r>
              <a:rPr lang="en-US" dirty="0"/>
              <a:t>                         …</a:t>
            </a:r>
            <a:r>
              <a:rPr lang="en-US" b="1" dirty="0"/>
              <a:t>What happened?!</a:t>
            </a:r>
          </a:p>
        </p:txBody>
      </p:sp>
    </p:spTree>
    <p:extLst>
      <p:ext uri="{BB962C8B-B14F-4D97-AF65-F5344CB8AC3E}">
        <p14:creationId xmlns:p14="http://schemas.microsoft.com/office/powerpoint/2010/main" val="34410168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Reassess Risks and Benefits</a:t>
            </a:r>
          </a:p>
        </p:txBody>
      </p:sp>
      <p:sp>
        <p:nvSpPr>
          <p:cNvPr id="3" name="Content Placeholder 2"/>
          <p:cNvSpPr>
            <a:spLocks noGrp="1"/>
          </p:cNvSpPr>
          <p:nvPr>
            <p:ph idx="1"/>
          </p:nvPr>
        </p:nvSpPr>
        <p:spPr/>
        <p:txBody>
          <a:bodyPr/>
          <a:lstStyle/>
          <a:p>
            <a:r>
              <a:rPr lang="en-US" dirty="0"/>
              <a:t>Risk</a:t>
            </a:r>
          </a:p>
          <a:p>
            <a:pPr lvl="1"/>
            <a:r>
              <a:rPr lang="en-US" dirty="0"/>
              <a:t>Adverse effects</a:t>
            </a:r>
          </a:p>
          <a:p>
            <a:pPr lvl="1"/>
            <a:r>
              <a:rPr lang="en-US" dirty="0"/>
              <a:t>Specific behaviors</a:t>
            </a:r>
          </a:p>
          <a:p>
            <a:pPr lvl="1"/>
            <a:r>
              <a:rPr lang="en-US" dirty="0"/>
              <a:t>Mood changes</a:t>
            </a:r>
          </a:p>
          <a:p>
            <a:pPr lvl="1"/>
            <a:r>
              <a:rPr lang="en-US" dirty="0"/>
              <a:t>Comorbid psychiatric conditions</a:t>
            </a:r>
          </a:p>
          <a:p>
            <a:r>
              <a:rPr lang="en-US" dirty="0"/>
              <a:t>Benefits</a:t>
            </a:r>
          </a:p>
          <a:p>
            <a:pPr lvl="1"/>
            <a:r>
              <a:rPr lang="en-US" dirty="0"/>
              <a:t>Functional benefits</a:t>
            </a:r>
          </a:p>
        </p:txBody>
      </p:sp>
    </p:spTree>
    <p:extLst>
      <p:ext uri="{BB962C8B-B14F-4D97-AF65-F5344CB8AC3E}">
        <p14:creationId xmlns:p14="http://schemas.microsoft.com/office/powerpoint/2010/main" val="998701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9989"/>
            <a:ext cx="12192000" cy="1325563"/>
          </a:xfrm>
        </p:spPr>
        <p:txBody>
          <a:bodyPr>
            <a:normAutofit/>
          </a:bodyPr>
          <a:lstStyle/>
          <a:p>
            <a:r>
              <a:rPr lang="en-US" dirty="0"/>
              <a:t>Federal Guidance</a:t>
            </a:r>
          </a:p>
        </p:txBody>
      </p:sp>
      <p:sp>
        <p:nvSpPr>
          <p:cNvPr id="3" name="Content Placeholder 2"/>
          <p:cNvSpPr>
            <a:spLocks noGrp="1"/>
          </p:cNvSpPr>
          <p:nvPr>
            <p:ph idx="1"/>
          </p:nvPr>
        </p:nvSpPr>
        <p:spPr>
          <a:xfrm>
            <a:off x="0" y="954290"/>
            <a:ext cx="12192000" cy="3889738"/>
          </a:xfrm>
        </p:spPr>
        <p:txBody>
          <a:bodyPr>
            <a:normAutofit/>
          </a:bodyPr>
          <a:lstStyle/>
          <a:p>
            <a:pPr marL="0" indent="0">
              <a:buNone/>
            </a:pPr>
            <a:r>
              <a:rPr lang="en-US" sz="4000" b="1" dirty="0"/>
              <a:t>HHS Priority Areas:</a:t>
            </a:r>
          </a:p>
          <a:p>
            <a:pPr lvl="1"/>
            <a:r>
              <a:rPr lang="en-US" sz="3600" dirty="0"/>
              <a:t>Improving prescribing practices</a:t>
            </a:r>
          </a:p>
          <a:p>
            <a:pPr lvl="1"/>
            <a:r>
              <a:rPr lang="en-US" sz="3600" dirty="0"/>
              <a:t>Increasing access to Medication Assisted Treatment</a:t>
            </a:r>
          </a:p>
          <a:p>
            <a:pPr lvl="1"/>
            <a:r>
              <a:rPr lang="en-US" sz="3600" dirty="0"/>
              <a:t>Expanding use of Naloxone</a:t>
            </a:r>
          </a:p>
          <a:p>
            <a:pPr marL="457200" lvl="1" indent="0">
              <a:buNone/>
            </a:pPr>
            <a:r>
              <a:rPr lang="en-US" sz="3600" dirty="0">
                <a:hlinkClick r:id="rId3"/>
              </a:rPr>
              <a:t>http://www.hhs.gov/opioids</a:t>
            </a:r>
            <a:r>
              <a:rPr lang="en-US" sz="3600" dirty="0"/>
              <a:t> </a:t>
            </a:r>
          </a:p>
          <a:p>
            <a:pPr marL="0" indent="0">
              <a:buNone/>
            </a:pPr>
            <a:r>
              <a:rPr lang="en-US" sz="4000" dirty="0"/>
              <a:t>CDC Guideline for Prescribing Opioids for Chronic Pain</a:t>
            </a:r>
          </a:p>
          <a:p>
            <a:endParaRPr lang="en-US" dirty="0"/>
          </a:p>
        </p:txBody>
      </p:sp>
      <p:pic>
        <p:nvPicPr>
          <p:cNvPr id="5" name="Picture 4">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32495" y="4499065"/>
            <a:ext cx="8463111" cy="1046264"/>
          </a:xfrm>
          <a:prstGeom prst="rect">
            <a:avLst/>
          </a:prstGeom>
        </p:spPr>
      </p:pic>
      <p:sp>
        <p:nvSpPr>
          <p:cNvPr id="4" name="Rectangle 3"/>
          <p:cNvSpPr/>
          <p:nvPr/>
        </p:nvSpPr>
        <p:spPr>
          <a:xfrm>
            <a:off x="4056435" y="6500454"/>
            <a:ext cx="4079130" cy="276999"/>
          </a:xfrm>
          <a:prstGeom prst="rect">
            <a:avLst/>
          </a:prstGeom>
        </p:spPr>
        <p:txBody>
          <a:bodyPr wrap="none">
            <a:spAutoFit/>
          </a:bodyPr>
          <a:lstStyle/>
          <a:p>
            <a:r>
              <a:rPr lang="en-US" sz="1200" dirty="0">
                <a:solidFill>
                  <a:schemeClr val="bg1"/>
                </a:solidFill>
              </a:rPr>
              <a:t>http://www.cdc.gov/mmwr/volumes/65/rr/pdfs/rr6501e1.pdf</a:t>
            </a:r>
          </a:p>
        </p:txBody>
      </p:sp>
    </p:spTree>
    <p:extLst>
      <p:ext uri="{BB962C8B-B14F-4D97-AF65-F5344CB8AC3E}">
        <p14:creationId xmlns:p14="http://schemas.microsoft.com/office/powerpoint/2010/main" val="10614148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2646"/>
            <a:ext cx="10515600" cy="1090112"/>
          </a:xfrm>
        </p:spPr>
        <p:txBody>
          <a:bodyPr/>
          <a:lstStyle/>
          <a:p>
            <a:r>
              <a:rPr lang="en-US" dirty="0"/>
              <a:t>Opioid Use Disorder</a:t>
            </a:r>
          </a:p>
        </p:txBody>
      </p:sp>
      <p:sp>
        <p:nvSpPr>
          <p:cNvPr id="3" name="Content Placeholder 2"/>
          <p:cNvSpPr>
            <a:spLocks noGrp="1"/>
          </p:cNvSpPr>
          <p:nvPr>
            <p:ph idx="1"/>
          </p:nvPr>
        </p:nvSpPr>
        <p:spPr>
          <a:xfrm>
            <a:off x="838200" y="1430770"/>
            <a:ext cx="10515600" cy="3889738"/>
          </a:xfrm>
        </p:spPr>
        <p:txBody>
          <a:bodyPr>
            <a:noAutofit/>
          </a:bodyPr>
          <a:lstStyle/>
          <a:p>
            <a:r>
              <a:rPr lang="en-US" sz="2600" dirty="0" smtClean="0"/>
              <a:t>25-40</a:t>
            </a:r>
            <a:r>
              <a:rPr lang="en-US" sz="2600" dirty="0"/>
              <a:t>% of patients on LTOT</a:t>
            </a:r>
          </a:p>
          <a:p>
            <a:r>
              <a:rPr lang="en-US" sz="2600" dirty="0"/>
              <a:t>Medication Assisted Treatment (MAT)</a:t>
            </a:r>
          </a:p>
          <a:p>
            <a:pPr lvl="1"/>
            <a:r>
              <a:rPr lang="en-US" sz="2600" dirty="0"/>
              <a:t>Methadone/Buprenorphine Therapy</a:t>
            </a:r>
          </a:p>
          <a:p>
            <a:pPr lvl="1"/>
            <a:r>
              <a:rPr lang="en-US" sz="2600" dirty="0"/>
              <a:t>Long half-life: suppresses cravings and breaks cycle</a:t>
            </a:r>
          </a:p>
          <a:p>
            <a:pPr lvl="1"/>
            <a:r>
              <a:rPr lang="en-US" sz="2600" dirty="0"/>
              <a:t>Goal = rehabilitation</a:t>
            </a:r>
          </a:p>
          <a:p>
            <a:r>
              <a:rPr lang="en-US" sz="2600" dirty="0"/>
              <a:t>Extreme caution during pregnancy</a:t>
            </a:r>
          </a:p>
          <a:p>
            <a:pPr lvl="1"/>
            <a:r>
              <a:rPr lang="en-US" sz="2600" dirty="0"/>
              <a:t>Preterm labor or pregnancy </a:t>
            </a:r>
            <a:r>
              <a:rPr lang="en-US" sz="2600" dirty="0" smtClean="0"/>
              <a:t>loss</a:t>
            </a:r>
            <a:endParaRPr lang="en-US" sz="2600" strike="sngStrike" dirty="0"/>
          </a:p>
          <a:p>
            <a:r>
              <a:rPr lang="en-US" sz="2600" dirty="0"/>
              <a:t>Connect patients w/ specialty resources (expertise in addiction)</a:t>
            </a:r>
          </a:p>
          <a:p>
            <a:endParaRPr lang="en-US" sz="2400" dirty="0"/>
          </a:p>
        </p:txBody>
      </p:sp>
    </p:spTree>
    <p:extLst>
      <p:ext uri="{BB962C8B-B14F-4D97-AF65-F5344CB8AC3E}">
        <p14:creationId xmlns:p14="http://schemas.microsoft.com/office/powerpoint/2010/main" val="29664381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4339" y="6232727"/>
            <a:ext cx="9015610" cy="430887"/>
          </a:xfrm>
          <a:prstGeom prst="rect">
            <a:avLst/>
          </a:prstGeom>
        </p:spPr>
        <p:txBody>
          <a:bodyPr wrap="none">
            <a:spAutoFit/>
          </a:bodyPr>
          <a:lstStyle/>
          <a:p>
            <a:r>
              <a:rPr lang="en-US" sz="1100" dirty="0"/>
              <a:t>Source: Jones, C.M., Heroin use and heroin use risk behaviors among nonmedical users of prescription opioid pain relievers – United States,</a:t>
            </a:r>
          </a:p>
          <a:p>
            <a:r>
              <a:rPr lang="en-US" sz="1100" dirty="0"/>
              <a:t>2002-2004 and 2008-2010. Drug Alcohol Depend. (2013). Slide Credit – Grant Baldwin, CDC. http://emergency.cdc.gov/coca/ppt/2015/9_24_15_opiod.pdf</a:t>
            </a:r>
          </a:p>
        </p:txBody>
      </p:sp>
      <p:sp>
        <p:nvSpPr>
          <p:cNvPr id="6" name="Title 1"/>
          <p:cNvSpPr txBox="1">
            <a:spLocks/>
          </p:cNvSpPr>
          <p:nvPr/>
        </p:nvSpPr>
        <p:spPr>
          <a:xfrm>
            <a:off x="0" y="0"/>
            <a:ext cx="12192000" cy="16399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800" b="1" kern="0" dirty="0">
                <a:solidFill>
                  <a:srgbClr val="002060"/>
                </a:solidFill>
                <a:latin typeface="+mn-lt"/>
                <a:ea typeface="Times New Roman"/>
                <a:cs typeface="Times New Roman" panose="02020603050405020304" pitchFamily="18" charset="0"/>
                <a:rtl val="0"/>
              </a:rPr>
              <a:t>Nonmedical Use of Rx Opioids </a:t>
            </a:r>
          </a:p>
          <a:p>
            <a:pPr algn="ctr"/>
            <a:r>
              <a:rPr lang="en-US" sz="4800" b="1" kern="0" dirty="0">
                <a:solidFill>
                  <a:srgbClr val="002060"/>
                </a:solidFill>
                <a:latin typeface="+mn-lt"/>
                <a:ea typeface="Times New Roman"/>
                <a:cs typeface="Times New Roman" panose="02020603050405020304" pitchFamily="18" charset="0"/>
                <a:rtl val="0"/>
              </a:rPr>
              <a:t>= Significant Risk for Heroin Use</a:t>
            </a:r>
          </a:p>
        </p:txBody>
      </p:sp>
      <p:pic>
        <p:nvPicPr>
          <p:cNvPr id="7" name="Picture 6"/>
          <p:cNvPicPr>
            <a:picLocks noChangeAspect="1"/>
          </p:cNvPicPr>
          <p:nvPr/>
        </p:nvPicPr>
        <p:blipFill rotWithShape="1">
          <a:blip r:embed="rId3"/>
          <a:srcRect l="61166" t="34219" r="16023" b="16052"/>
          <a:stretch/>
        </p:blipFill>
        <p:spPr>
          <a:xfrm>
            <a:off x="2581603" y="1600198"/>
            <a:ext cx="7028794" cy="4596869"/>
          </a:xfrm>
          <a:prstGeom prst="rect">
            <a:avLst/>
          </a:prstGeom>
        </p:spPr>
      </p:pic>
    </p:spTree>
    <p:extLst>
      <p:ext uri="{BB962C8B-B14F-4D97-AF65-F5344CB8AC3E}">
        <p14:creationId xmlns:p14="http://schemas.microsoft.com/office/powerpoint/2010/main" val="41765948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737"/>
            <a:ext cx="12192000" cy="1325563"/>
          </a:xfrm>
        </p:spPr>
        <p:txBody>
          <a:bodyPr/>
          <a:lstStyle/>
          <a:p>
            <a:r>
              <a:rPr lang="en-US" dirty="0"/>
              <a:t>Treatment Resources</a:t>
            </a:r>
          </a:p>
        </p:txBody>
      </p:sp>
      <p:sp>
        <p:nvSpPr>
          <p:cNvPr id="3" name="Content Placeholder 2"/>
          <p:cNvSpPr>
            <a:spLocks noGrp="1"/>
          </p:cNvSpPr>
          <p:nvPr>
            <p:ph idx="1"/>
          </p:nvPr>
        </p:nvSpPr>
        <p:spPr>
          <a:xfrm>
            <a:off x="89453" y="1031724"/>
            <a:ext cx="12192000" cy="4794466"/>
          </a:xfrm>
        </p:spPr>
        <p:txBody>
          <a:bodyPr>
            <a:noAutofit/>
          </a:bodyPr>
          <a:lstStyle/>
          <a:p>
            <a:pPr marL="0" indent="0">
              <a:buNone/>
            </a:pPr>
            <a:r>
              <a:rPr lang="en-US" sz="3200" dirty="0"/>
              <a:t>SAMHSA's Behavioral Health Treatment Services Locator: </a:t>
            </a:r>
            <a:r>
              <a:rPr lang="en-US" sz="2400" u="sng" dirty="0">
                <a:hlinkClick r:id="rId2"/>
              </a:rPr>
              <a:t>https://findtreatment.samhsa.gov/</a:t>
            </a:r>
            <a:endParaRPr lang="en-US" sz="2400" u="sng" dirty="0"/>
          </a:p>
          <a:p>
            <a:pPr marL="0" indent="0">
              <a:buNone/>
            </a:pPr>
            <a:r>
              <a:rPr lang="en-US" sz="3200" dirty="0"/>
              <a:t>SAMHSA’s National Helpline</a:t>
            </a:r>
          </a:p>
          <a:p>
            <a:pPr marL="457200" lvl="1" indent="0">
              <a:buNone/>
            </a:pPr>
            <a:r>
              <a:rPr lang="en-US" dirty="0"/>
              <a:t>1-800-662-HELP (4357)</a:t>
            </a:r>
            <a:br>
              <a:rPr lang="en-US" dirty="0"/>
            </a:br>
            <a:r>
              <a:rPr lang="en-US" dirty="0"/>
              <a:t>1-800-487-4889 (TDD)</a:t>
            </a:r>
          </a:p>
          <a:p>
            <a:pPr marL="0" indent="0">
              <a:buNone/>
            </a:pPr>
            <a:r>
              <a:rPr lang="en-US" sz="3200" dirty="0"/>
              <a:t>Buprenorphine Treatment Physician Locator: </a:t>
            </a:r>
          </a:p>
          <a:p>
            <a:pPr marL="457200" lvl="1" indent="0">
              <a:buNone/>
            </a:pPr>
            <a:r>
              <a:rPr lang="en-US" sz="2400" dirty="0">
                <a:hlinkClick r:id="rId3"/>
              </a:rPr>
              <a:t>http://www.samhsa.gov/medication-assisted-treatment/physician-program-data/treatment-physician-locator?field_bup_physician_us_state_value=AZ</a:t>
            </a:r>
            <a:endParaRPr lang="en-US" sz="2400" dirty="0"/>
          </a:p>
          <a:p>
            <a:pPr marL="0" indent="0">
              <a:buNone/>
            </a:pPr>
            <a:r>
              <a:rPr lang="en-US" sz="3200" dirty="0"/>
              <a:t>Opioid Treatment Program Director:</a:t>
            </a:r>
          </a:p>
          <a:p>
            <a:pPr marL="457200" lvl="1" indent="0">
              <a:buNone/>
            </a:pPr>
            <a:r>
              <a:rPr lang="en-US" sz="2400" dirty="0">
                <a:hlinkClick r:id="rId4"/>
              </a:rPr>
              <a:t>http://dpt2.samhsa.gov/treatment/directory.aspx</a:t>
            </a:r>
            <a:r>
              <a:rPr lang="en-US" sz="2400" dirty="0"/>
              <a:t> </a:t>
            </a:r>
          </a:p>
        </p:txBody>
      </p:sp>
      <p:pic>
        <p:nvPicPr>
          <p:cNvPr id="4" name="Shape 102"/>
          <p:cNvPicPr preferRelativeResize="0"/>
          <p:nvPr/>
        </p:nvPicPr>
        <p:blipFill>
          <a:blip r:embed="rId5">
            <a:alphaModFix/>
          </a:blip>
          <a:stretch>
            <a:fillRect/>
          </a:stretch>
        </p:blipFill>
        <p:spPr>
          <a:xfrm>
            <a:off x="10890782" y="38898"/>
            <a:ext cx="1301218" cy="1884972"/>
          </a:xfrm>
          <a:prstGeom prst="rect">
            <a:avLst/>
          </a:prstGeom>
          <a:noFill/>
          <a:ln>
            <a:noFill/>
          </a:ln>
        </p:spPr>
      </p:pic>
    </p:spTree>
    <p:extLst>
      <p:ext uri="{BB962C8B-B14F-4D97-AF65-F5344CB8AC3E}">
        <p14:creationId xmlns:p14="http://schemas.microsoft.com/office/powerpoint/2010/main" val="35729923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725"/>
            <a:ext cx="10515600" cy="1325563"/>
          </a:xfrm>
        </p:spPr>
        <p:txBody>
          <a:bodyPr>
            <a:normAutofit/>
          </a:bodyPr>
          <a:lstStyle/>
          <a:p>
            <a:r>
              <a:rPr lang="en-US" dirty="0"/>
              <a:t>Expanding use of Naloxone</a:t>
            </a:r>
          </a:p>
        </p:txBody>
      </p:sp>
      <p:sp>
        <p:nvSpPr>
          <p:cNvPr id="3" name="Content Placeholder 2"/>
          <p:cNvSpPr>
            <a:spLocks noGrp="1"/>
          </p:cNvSpPr>
          <p:nvPr>
            <p:ph idx="1"/>
          </p:nvPr>
        </p:nvSpPr>
        <p:spPr>
          <a:xfrm>
            <a:off x="838200" y="1626553"/>
            <a:ext cx="10515600" cy="3889738"/>
          </a:xfrm>
        </p:spPr>
        <p:txBody>
          <a:bodyPr>
            <a:normAutofit fontScale="92500" lnSpcReduction="20000"/>
          </a:bodyPr>
          <a:lstStyle/>
          <a:p>
            <a:r>
              <a:rPr lang="en-US" b="1" dirty="0"/>
              <a:t>Overdose education is critical component to pair with Naloxone distribution</a:t>
            </a:r>
          </a:p>
          <a:p>
            <a:r>
              <a:rPr lang="en-US" b="1" dirty="0"/>
              <a:t>HB2355 – Naloxone (PASSED)</a:t>
            </a:r>
          </a:p>
          <a:p>
            <a:pPr lvl="1"/>
            <a:r>
              <a:rPr lang="en-US" dirty="0"/>
              <a:t>Permits pharmacists to dispense naloxone or any other opioid antagonist without a prescription.</a:t>
            </a:r>
          </a:p>
          <a:p>
            <a:pPr lvl="1"/>
            <a:r>
              <a:rPr lang="en-US" dirty="0"/>
              <a:t>Allows a prescribing authority to prescribe or dispense naloxone to a person at risk of overdose or any person in a position to assist, i.e. ,family.</a:t>
            </a:r>
          </a:p>
          <a:p>
            <a:pPr lvl="1"/>
            <a:r>
              <a:rPr lang="en-US" dirty="0"/>
              <a:t>Includes immunity from professional liability and criminal prosecution.</a:t>
            </a:r>
          </a:p>
          <a:p>
            <a:pPr lvl="1"/>
            <a:endParaRPr lang="en-US" dirty="0"/>
          </a:p>
        </p:txBody>
      </p:sp>
    </p:spTree>
    <p:extLst>
      <p:ext uri="{BB962C8B-B14F-4D97-AF65-F5344CB8AC3E}">
        <p14:creationId xmlns:p14="http://schemas.microsoft.com/office/powerpoint/2010/main" val="14455560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737"/>
            <a:ext cx="12192000" cy="1325563"/>
          </a:xfrm>
        </p:spPr>
        <p:txBody>
          <a:bodyPr>
            <a:normAutofit/>
          </a:bodyPr>
          <a:lstStyle/>
          <a:p>
            <a:r>
              <a:rPr lang="en-US" dirty="0"/>
              <a:t>Tapering &amp; Discontinuation</a:t>
            </a:r>
          </a:p>
        </p:txBody>
      </p:sp>
      <p:sp>
        <p:nvSpPr>
          <p:cNvPr id="3" name="Content Placeholder 2"/>
          <p:cNvSpPr>
            <a:spLocks noGrp="1"/>
          </p:cNvSpPr>
          <p:nvPr>
            <p:ph idx="1"/>
          </p:nvPr>
        </p:nvSpPr>
        <p:spPr>
          <a:xfrm>
            <a:off x="625642" y="1036629"/>
            <a:ext cx="11566358" cy="4467089"/>
          </a:xfrm>
        </p:spPr>
        <p:txBody>
          <a:bodyPr>
            <a:noAutofit/>
          </a:bodyPr>
          <a:lstStyle/>
          <a:p>
            <a:r>
              <a:rPr lang="en-US" sz="3200" dirty="0"/>
              <a:t>Create individual care plan</a:t>
            </a:r>
          </a:p>
          <a:p>
            <a:r>
              <a:rPr lang="en-US" sz="3200" dirty="0"/>
              <a:t>Optimize whole person care</a:t>
            </a:r>
          </a:p>
          <a:p>
            <a:pPr lvl="1">
              <a:buFont typeface="Courier New"/>
              <a:buChar char="o"/>
            </a:pPr>
            <a:r>
              <a:rPr lang="en-US" sz="2800" dirty="0"/>
              <a:t>Psychological, physical, social, spiritual support</a:t>
            </a:r>
          </a:p>
          <a:p>
            <a:r>
              <a:rPr lang="en-US" sz="3200" dirty="0"/>
              <a:t>Taper pace</a:t>
            </a:r>
          </a:p>
          <a:p>
            <a:pPr lvl="1">
              <a:buFont typeface="Courier New"/>
              <a:buChar char="o"/>
            </a:pPr>
            <a:r>
              <a:rPr lang="en-US" dirty="0"/>
              <a:t> </a:t>
            </a:r>
            <a:r>
              <a:rPr lang="en-US" sz="2800" dirty="0"/>
              <a:t>Gradual taper if safety allows (reduce by 5-20% per month)</a:t>
            </a:r>
          </a:p>
          <a:p>
            <a:pPr lvl="1">
              <a:buFont typeface="Courier New"/>
              <a:buChar char="o"/>
            </a:pPr>
            <a:r>
              <a:rPr lang="en-US" sz="2800" dirty="0"/>
              <a:t> May need faster taper in more risky situations</a:t>
            </a:r>
          </a:p>
          <a:p>
            <a:r>
              <a:rPr lang="en-US" sz="3200" dirty="0"/>
              <a:t>Frequent monitoring by team</a:t>
            </a:r>
          </a:p>
          <a:p>
            <a:r>
              <a:rPr lang="en-US" sz="3200" dirty="0"/>
              <a:t>Vigilance for unmasked Opioid Use Disorder</a:t>
            </a:r>
          </a:p>
          <a:p>
            <a:r>
              <a:rPr lang="en-US" sz="3200" dirty="0"/>
              <a:t>Seek specialty consultation for moderate and high risk patients</a:t>
            </a:r>
          </a:p>
          <a:p>
            <a:endParaRPr lang="en-US" dirty="0"/>
          </a:p>
        </p:txBody>
      </p:sp>
      <p:pic>
        <p:nvPicPr>
          <p:cNvPr id="4" name="Shape 102"/>
          <p:cNvPicPr preferRelativeResize="0"/>
          <p:nvPr/>
        </p:nvPicPr>
        <p:blipFill>
          <a:blip r:embed="rId3">
            <a:alphaModFix/>
          </a:blip>
          <a:stretch>
            <a:fillRect/>
          </a:stretch>
        </p:blipFill>
        <p:spPr>
          <a:xfrm>
            <a:off x="10890782" y="38898"/>
            <a:ext cx="1301218" cy="1884972"/>
          </a:xfrm>
          <a:prstGeom prst="rect">
            <a:avLst/>
          </a:prstGeom>
          <a:noFill/>
          <a:ln>
            <a:noFill/>
          </a:ln>
        </p:spPr>
      </p:pic>
    </p:spTree>
    <p:extLst>
      <p:ext uri="{BB962C8B-B14F-4D97-AF65-F5344CB8AC3E}">
        <p14:creationId xmlns:p14="http://schemas.microsoft.com/office/powerpoint/2010/main" val="26442813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itle 2"/>
          <p:cNvSpPr>
            <a:spLocks noGrp="1"/>
          </p:cNvSpPr>
          <p:nvPr>
            <p:ph type="title"/>
          </p:nvPr>
        </p:nvSpPr>
        <p:spPr>
          <a:xfrm>
            <a:off x="0" y="37954"/>
            <a:ext cx="10409741" cy="1325563"/>
          </a:xfrm>
        </p:spPr>
        <p:txBody>
          <a:bodyPr>
            <a:normAutofit fontScale="90000"/>
          </a:bodyPr>
          <a:lstStyle/>
          <a:p>
            <a:pPr eaLnBrk="1" hangingPunct="1"/>
            <a:r>
              <a:rPr lang="en-US" altLang="en-US" dirty="0"/>
              <a:t>The Arizona Initiative’s </a:t>
            </a:r>
            <a:br>
              <a:rPr lang="en-US" altLang="en-US" dirty="0"/>
            </a:br>
            <a:r>
              <a:rPr lang="en-US" altLang="en-US" dirty="0"/>
              <a:t>Five</a:t>
            </a:r>
            <a:r>
              <a:rPr lang="en-US" altLang="en-US" b="1" dirty="0"/>
              <a:t> Strategies</a:t>
            </a:r>
          </a:p>
        </p:txBody>
      </p:sp>
      <p:sp>
        <p:nvSpPr>
          <p:cNvPr id="2" name="Content Placeholder 1"/>
          <p:cNvSpPr>
            <a:spLocks noGrp="1"/>
          </p:cNvSpPr>
          <p:nvPr>
            <p:ph idx="1"/>
          </p:nvPr>
        </p:nvSpPr>
        <p:spPr>
          <a:xfrm>
            <a:off x="0" y="1363517"/>
            <a:ext cx="12192000" cy="4409615"/>
          </a:xfrm>
        </p:spPr>
        <p:txBody>
          <a:bodyPr rtlCol="0">
            <a:noAutofit/>
          </a:bodyPr>
          <a:lstStyle/>
          <a:p>
            <a:pPr marL="457200" indent="-457200">
              <a:buFont typeface="Times New Roman" pitchFamily="18" charset="0"/>
              <a:buAutoNum type="arabicPeriod"/>
              <a:defRPr/>
            </a:pPr>
            <a:r>
              <a:rPr lang="en-US" dirty="0">
                <a:solidFill>
                  <a:srgbClr val="FF0000"/>
                </a:solidFill>
                <a:cs typeface="Arial" charset="0"/>
              </a:rPr>
              <a:t>Reduce</a:t>
            </a:r>
            <a:r>
              <a:rPr lang="en-US" dirty="0">
                <a:cs typeface="Arial" charset="0"/>
              </a:rPr>
              <a:t> </a:t>
            </a:r>
            <a:r>
              <a:rPr lang="en-US" dirty="0">
                <a:cs typeface="Arial" pitchFamily="34" charset="0"/>
              </a:rPr>
              <a:t>Illicit Acquisition &amp; </a:t>
            </a:r>
            <a:r>
              <a:rPr lang="en-US" dirty="0">
                <a:solidFill>
                  <a:srgbClr val="FF0000"/>
                </a:solidFill>
                <a:cs typeface="Arial" pitchFamily="34" charset="0"/>
              </a:rPr>
              <a:t>Diversion</a:t>
            </a:r>
            <a:r>
              <a:rPr lang="en-US" dirty="0">
                <a:cs typeface="Arial" pitchFamily="34" charset="0"/>
              </a:rPr>
              <a:t> of Rx Drugs.</a:t>
            </a:r>
            <a:endParaRPr lang="en-US" dirty="0">
              <a:cs typeface="Arial" charset="0"/>
            </a:endParaRPr>
          </a:p>
          <a:p>
            <a:pPr marL="457200" indent="-457200">
              <a:buFont typeface="Times New Roman" pitchFamily="18" charset="0"/>
              <a:buAutoNum type="arabicPeriod"/>
              <a:defRPr/>
            </a:pPr>
            <a:r>
              <a:rPr lang="en-US" dirty="0">
                <a:cs typeface="Arial" charset="0"/>
              </a:rPr>
              <a:t>Promote</a:t>
            </a:r>
            <a:r>
              <a:rPr lang="en-US" dirty="0">
                <a:solidFill>
                  <a:srgbClr val="FF0000"/>
                </a:solidFill>
                <a:cs typeface="Arial" charset="0"/>
              </a:rPr>
              <a:t> Responsible Prescribing &amp; Dispensing </a:t>
            </a:r>
            <a:r>
              <a:rPr lang="en-US" dirty="0">
                <a:cs typeface="Arial" charset="0"/>
              </a:rPr>
              <a:t>Policies and Practices.</a:t>
            </a:r>
          </a:p>
          <a:p>
            <a:pPr marL="457200" indent="-457200">
              <a:buFont typeface="Times New Roman" pitchFamily="18" charset="0"/>
              <a:buAutoNum type="arabicPeriod"/>
              <a:defRPr/>
            </a:pPr>
            <a:r>
              <a:rPr lang="en-US" dirty="0">
                <a:cs typeface="Arial" charset="0"/>
              </a:rPr>
              <a:t>Enhance Rx Drug </a:t>
            </a:r>
            <a:r>
              <a:rPr lang="en-US" dirty="0">
                <a:solidFill>
                  <a:srgbClr val="FF0000"/>
                </a:solidFill>
                <a:cs typeface="Arial" charset="0"/>
              </a:rPr>
              <a:t>Practice and Policies </a:t>
            </a:r>
            <a:r>
              <a:rPr lang="en-US" dirty="0">
                <a:cs typeface="Arial" charset="0"/>
              </a:rPr>
              <a:t>in Law Enforcement.</a:t>
            </a:r>
          </a:p>
          <a:p>
            <a:pPr marL="457200" indent="-457200">
              <a:buFont typeface="Times New Roman" pitchFamily="18" charset="0"/>
              <a:buAutoNum type="arabicPeriod"/>
              <a:defRPr/>
            </a:pPr>
            <a:r>
              <a:rPr lang="en-US" dirty="0">
                <a:cs typeface="Arial" charset="0"/>
              </a:rPr>
              <a:t>Increase </a:t>
            </a:r>
            <a:r>
              <a:rPr lang="en-US" dirty="0">
                <a:solidFill>
                  <a:srgbClr val="FF0000"/>
                </a:solidFill>
                <a:cs typeface="Arial" charset="0"/>
              </a:rPr>
              <a:t>Public Awareness </a:t>
            </a:r>
            <a:r>
              <a:rPr lang="en-US" dirty="0">
                <a:cs typeface="Arial" charset="0"/>
              </a:rPr>
              <a:t>and </a:t>
            </a:r>
            <a:r>
              <a:rPr lang="en-US" dirty="0">
                <a:solidFill>
                  <a:srgbClr val="FF0000"/>
                </a:solidFill>
                <a:cs typeface="Arial" charset="0"/>
              </a:rPr>
              <a:t>Patient Education </a:t>
            </a:r>
            <a:r>
              <a:rPr lang="en-US" dirty="0">
                <a:cs typeface="Arial" charset="0"/>
              </a:rPr>
              <a:t>about Rx Drug Misuse.</a:t>
            </a:r>
          </a:p>
          <a:p>
            <a:pPr marL="457200" indent="-457200">
              <a:buFont typeface="Times New Roman" pitchFamily="18" charset="0"/>
              <a:buAutoNum type="arabicPeriod"/>
              <a:defRPr/>
            </a:pPr>
            <a:r>
              <a:rPr lang="en-US" dirty="0">
                <a:cs typeface="Arial" charset="0"/>
              </a:rPr>
              <a:t>Enhance </a:t>
            </a:r>
            <a:r>
              <a:rPr lang="en-US" dirty="0">
                <a:solidFill>
                  <a:srgbClr val="FF0000"/>
                </a:solidFill>
                <a:cs typeface="Arial" charset="0"/>
              </a:rPr>
              <a:t>Assessment and Referral </a:t>
            </a:r>
            <a:r>
              <a:rPr lang="en-US" dirty="0">
                <a:cs typeface="Arial" charset="0"/>
              </a:rPr>
              <a:t>to Treatment.</a:t>
            </a:r>
          </a:p>
          <a:p>
            <a:pPr marL="274320" indent="-274320">
              <a:defRPr/>
            </a:pPr>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4679" t="6850" r="-1"/>
          <a:stretch/>
        </p:blipFill>
        <p:spPr>
          <a:xfrm>
            <a:off x="9723718" y="93428"/>
            <a:ext cx="2333591" cy="1710285"/>
          </a:xfrm>
          <a:prstGeom prst="rect">
            <a:avLst/>
          </a:prstGeom>
        </p:spPr>
      </p:pic>
    </p:spTree>
    <p:extLst>
      <p:ext uri="{BB962C8B-B14F-4D97-AF65-F5344CB8AC3E}">
        <p14:creationId xmlns:p14="http://schemas.microsoft.com/office/powerpoint/2010/main" val="34529625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1325563"/>
          </a:xfrm>
        </p:spPr>
        <p:txBody>
          <a:bodyPr/>
          <a:lstStyle/>
          <a:p>
            <a:r>
              <a:rPr lang="en-US" dirty="0"/>
              <a:t>Useful </a:t>
            </a:r>
            <a:r>
              <a:rPr lang="en-US" dirty="0" smtClean="0"/>
              <a:t>Arizona Websites</a:t>
            </a:r>
            <a:endParaRPr lang="en-US" dirty="0"/>
          </a:p>
        </p:txBody>
      </p:sp>
      <p:sp>
        <p:nvSpPr>
          <p:cNvPr id="2" name="Content Placeholder 1"/>
          <p:cNvSpPr>
            <a:spLocks noGrp="1"/>
          </p:cNvSpPr>
          <p:nvPr>
            <p:ph idx="1"/>
          </p:nvPr>
        </p:nvSpPr>
        <p:spPr>
          <a:xfrm>
            <a:off x="753281" y="1195918"/>
            <a:ext cx="10217014" cy="3889738"/>
          </a:xfrm>
        </p:spPr>
        <p:txBody>
          <a:bodyPr>
            <a:normAutofit lnSpcReduction="10000"/>
          </a:bodyPr>
          <a:lstStyle/>
          <a:p>
            <a:r>
              <a:rPr lang="en-US" sz="4000" dirty="0"/>
              <a:t>Arizona Prescription Drug Misuse &amp; Abuse Initiative Toolkit </a:t>
            </a:r>
            <a:r>
              <a:rPr lang="en-US" sz="4000" dirty="0" smtClean="0">
                <a:hlinkClick r:id="rId2"/>
              </a:rPr>
              <a:t>www.RethinkRxAbuse.org</a:t>
            </a:r>
            <a:r>
              <a:rPr lang="en-US" sz="4000" dirty="0" smtClean="0"/>
              <a:t> </a:t>
            </a:r>
            <a:endParaRPr lang="en-US" sz="4000" dirty="0"/>
          </a:p>
          <a:p>
            <a:r>
              <a:rPr lang="en-US" sz="4000" dirty="0"/>
              <a:t>Arizona Opioid Prescribing Guidelines: </a:t>
            </a:r>
            <a:r>
              <a:rPr lang="en-US" sz="4000" dirty="0">
                <a:hlinkClick r:id="rId3"/>
              </a:rPr>
              <a:t>www.azdhs.gov</a:t>
            </a:r>
            <a:endParaRPr lang="en-US" sz="4000" dirty="0"/>
          </a:p>
          <a:p>
            <a:r>
              <a:rPr lang="en-US" sz="4000" dirty="0"/>
              <a:t>Dropbox Locations: </a:t>
            </a:r>
            <a:r>
              <a:rPr lang="en-US" sz="4000" dirty="0">
                <a:hlinkClick r:id="rId4"/>
              </a:rPr>
              <a:t>www.dumpthedrugsAZ.org</a:t>
            </a:r>
            <a:endParaRPr lang="en-US" sz="4000" dirty="0"/>
          </a:p>
          <a:p>
            <a:r>
              <a:rPr lang="en-US" sz="4000" dirty="0"/>
              <a:t>Substance Abuse Providers/Resources: </a:t>
            </a:r>
            <a:r>
              <a:rPr lang="en-US" sz="4000" dirty="0">
                <a:hlinkClick r:id="rId5"/>
              </a:rPr>
              <a:t>http://substanceabuse.az.gov/</a:t>
            </a:r>
            <a:endParaRPr lang="en-US" sz="4000" dirty="0"/>
          </a:p>
        </p:txBody>
      </p:sp>
      <p:pic>
        <p:nvPicPr>
          <p:cNvPr id="4" name="Shape 102"/>
          <p:cNvPicPr preferRelativeResize="0"/>
          <p:nvPr/>
        </p:nvPicPr>
        <p:blipFill>
          <a:blip r:embed="rId6">
            <a:alphaModFix/>
          </a:blip>
          <a:stretch>
            <a:fillRect/>
          </a:stretch>
        </p:blipFill>
        <p:spPr>
          <a:xfrm>
            <a:off x="10890782" y="38898"/>
            <a:ext cx="1301218" cy="1884972"/>
          </a:xfrm>
          <a:prstGeom prst="rect">
            <a:avLst/>
          </a:prstGeom>
          <a:noFill/>
          <a:ln>
            <a:noFill/>
          </a:ln>
        </p:spPr>
      </p:pic>
    </p:spTree>
    <p:extLst>
      <p:ext uri="{BB962C8B-B14F-4D97-AF65-F5344CB8AC3E}">
        <p14:creationId xmlns:p14="http://schemas.microsoft.com/office/powerpoint/2010/main" val="1844828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6768"/>
            <a:ext cx="10515600" cy="1325563"/>
          </a:xfrm>
        </p:spPr>
        <p:txBody>
          <a:bodyPr/>
          <a:lstStyle/>
          <a:p>
            <a:r>
              <a:rPr lang="en-US" dirty="0"/>
              <a:t>Summary</a:t>
            </a:r>
          </a:p>
        </p:txBody>
      </p:sp>
      <p:sp>
        <p:nvSpPr>
          <p:cNvPr id="3" name="Content Placeholder 2"/>
          <p:cNvSpPr>
            <a:spLocks noGrp="1"/>
          </p:cNvSpPr>
          <p:nvPr>
            <p:ph idx="1"/>
          </p:nvPr>
        </p:nvSpPr>
        <p:spPr>
          <a:xfrm>
            <a:off x="838200" y="1524000"/>
            <a:ext cx="10515600" cy="4191363"/>
          </a:xfrm>
        </p:spPr>
        <p:txBody>
          <a:bodyPr>
            <a:normAutofit fontScale="85000" lnSpcReduction="20000"/>
          </a:bodyPr>
          <a:lstStyle/>
          <a:p>
            <a:r>
              <a:rPr lang="en-US" dirty="0"/>
              <a:t>Non-pharmacologic are preferred for chronic pain.</a:t>
            </a:r>
          </a:p>
          <a:p>
            <a:r>
              <a:rPr lang="en-US" dirty="0"/>
              <a:t>Opioid therapy is associated with many potential harms (even when taken as prescribed):</a:t>
            </a:r>
          </a:p>
          <a:p>
            <a:pPr lvl="1"/>
            <a:r>
              <a:rPr lang="en-US" dirty="0"/>
              <a:t>Addiction</a:t>
            </a:r>
          </a:p>
          <a:p>
            <a:pPr lvl="1"/>
            <a:r>
              <a:rPr lang="en-US" dirty="0"/>
              <a:t>Accidental overdose</a:t>
            </a:r>
          </a:p>
          <a:p>
            <a:r>
              <a:rPr lang="en-US" dirty="0"/>
              <a:t>Careful monitoring</a:t>
            </a:r>
          </a:p>
          <a:p>
            <a:pPr lvl="1"/>
            <a:r>
              <a:rPr lang="en-US" dirty="0"/>
              <a:t>Ongoing reassessment of risk and benefits of opioid therapy</a:t>
            </a:r>
          </a:p>
          <a:p>
            <a:pPr lvl="1"/>
            <a:r>
              <a:rPr lang="en-US" dirty="0"/>
              <a:t>CSPMP and UDT</a:t>
            </a:r>
          </a:p>
          <a:p>
            <a:r>
              <a:rPr lang="en-US" dirty="0"/>
              <a:t>Providers should be vigilant and watch for opioid use disorder and watch for signs to discontinue/taper opioids.</a:t>
            </a:r>
          </a:p>
          <a:p>
            <a:pPr lvl="1"/>
            <a:endParaRPr lang="en-US" dirty="0"/>
          </a:p>
        </p:txBody>
      </p:sp>
    </p:spTree>
    <p:extLst>
      <p:ext uri="{BB962C8B-B14F-4D97-AF65-F5344CB8AC3E}">
        <p14:creationId xmlns:p14="http://schemas.microsoft.com/office/powerpoint/2010/main" val="2780073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sp>
        <p:nvSpPr>
          <p:cNvPr id="3" name="Content Placeholder 2"/>
          <p:cNvSpPr>
            <a:spLocks noGrp="1"/>
          </p:cNvSpPr>
          <p:nvPr>
            <p:ph idx="1"/>
          </p:nvPr>
        </p:nvSpPr>
        <p:spPr/>
        <p:txBody>
          <a:bodyPr>
            <a:normAutofit fontScale="92500" lnSpcReduction="10000"/>
          </a:bodyPr>
          <a:lstStyle/>
          <a:p>
            <a:r>
              <a:rPr lang="en-US" dirty="0"/>
              <a:t>Review epidemiological data on opioid-related morbidity and mortality</a:t>
            </a:r>
          </a:p>
          <a:p>
            <a:r>
              <a:rPr lang="en-US" dirty="0"/>
              <a:t>Identify key aspects of the medical assessment for patients suffering from pain syndromes</a:t>
            </a:r>
          </a:p>
          <a:p>
            <a:r>
              <a:rPr lang="en-US" dirty="0"/>
              <a:t>List preferred modalities and medications for the treatment of acute and chronic non-terminal pain</a:t>
            </a:r>
          </a:p>
          <a:p>
            <a:r>
              <a:rPr lang="en-US" dirty="0"/>
              <a:t>When opioids are prescribed, describe appropriate risk assessment and risk reduction strategies</a:t>
            </a:r>
          </a:p>
          <a:p>
            <a:endParaRPr lang="en-US" dirty="0"/>
          </a:p>
          <a:p>
            <a:endParaRPr lang="en-US" dirty="0"/>
          </a:p>
          <a:p>
            <a:endParaRPr lang="en-US" dirty="0"/>
          </a:p>
        </p:txBody>
      </p:sp>
    </p:spTree>
    <p:extLst>
      <p:ext uri="{BB962C8B-B14F-4D97-AF65-F5344CB8AC3E}">
        <p14:creationId xmlns:p14="http://schemas.microsoft.com/office/powerpoint/2010/main" val="2339942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Understanding the Opioid Overdose Epidemic </a:t>
            </a:r>
          </a:p>
        </p:txBody>
      </p:sp>
      <p:sp>
        <p:nvSpPr>
          <p:cNvPr id="5" name="Content Placeholder 4"/>
          <p:cNvSpPr>
            <a:spLocks noGrp="1"/>
          </p:cNvSpPr>
          <p:nvPr>
            <p:ph idx="1"/>
          </p:nvPr>
        </p:nvSpPr>
        <p:spPr/>
        <p:txBody>
          <a:bodyPr>
            <a:normAutofit fontScale="77500" lnSpcReduction="20000"/>
          </a:bodyPr>
          <a:lstStyle/>
          <a:p>
            <a:r>
              <a:rPr lang="en-US" dirty="0">
                <a:effectLst/>
              </a:rPr>
              <a:t>More people died from drug overdoses in 2014 than in any year on record. </a:t>
            </a:r>
          </a:p>
          <a:p>
            <a:r>
              <a:rPr lang="en-US" dirty="0"/>
              <a:t>Highest death rates affect those 45-54 years-old!</a:t>
            </a:r>
            <a:endParaRPr lang="en-US" dirty="0">
              <a:effectLst/>
            </a:endParaRPr>
          </a:p>
          <a:p>
            <a:r>
              <a:rPr lang="en-US" dirty="0">
                <a:effectLst/>
              </a:rPr>
              <a:t>The majority of drug overdose deaths (more than six out of ten) involve an opioid.</a:t>
            </a:r>
            <a:endParaRPr lang="en-US" baseline="30000" dirty="0"/>
          </a:p>
          <a:p>
            <a:r>
              <a:rPr lang="en-US" dirty="0">
                <a:effectLst/>
              </a:rPr>
              <a:t>Since 1999, the rate of overdose deaths involving opioids nearly quadrupled.</a:t>
            </a:r>
            <a:endParaRPr lang="en-US" baseline="30000" dirty="0"/>
          </a:p>
          <a:p>
            <a:r>
              <a:rPr lang="en-US" dirty="0">
                <a:effectLst/>
              </a:rPr>
              <a:t>From 2000 to 2014, nearly half a million people died from drug overdoses. </a:t>
            </a:r>
          </a:p>
          <a:p>
            <a:r>
              <a:rPr lang="en-US" dirty="0">
                <a:effectLst/>
              </a:rPr>
              <a:t>78 Americans die every day from an opioid overdose.</a:t>
            </a:r>
          </a:p>
          <a:p>
            <a:endParaRPr lang="en-US" dirty="0"/>
          </a:p>
        </p:txBody>
      </p:sp>
      <p:sp>
        <p:nvSpPr>
          <p:cNvPr id="6" name="Footer Placeholder 5"/>
          <p:cNvSpPr>
            <a:spLocks noGrp="1"/>
          </p:cNvSpPr>
          <p:nvPr>
            <p:ph type="ftr" sz="quarter" idx="11"/>
          </p:nvPr>
        </p:nvSpPr>
        <p:spPr/>
        <p:txBody>
          <a:bodyPr/>
          <a:lstStyle/>
          <a:p>
            <a:r>
              <a:rPr lang="en-US" dirty="0"/>
              <a:t>CDC </a:t>
            </a:r>
          </a:p>
        </p:txBody>
      </p:sp>
    </p:spTree>
    <p:extLst>
      <p:ext uri="{BB962C8B-B14F-4D97-AF65-F5344CB8AC3E}">
        <p14:creationId xmlns:p14="http://schemas.microsoft.com/office/powerpoint/2010/main" val="2672248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dirty="0"/>
          </a:p>
        </p:txBody>
      </p:sp>
      <p:pic>
        <p:nvPicPr>
          <p:cNvPr id="7" name="Content Placeholder 6"/>
          <p:cNvPicPr>
            <a:picLocks noGrp="1" noChangeAspect="1"/>
          </p:cNvPicPr>
          <p:nvPr>
            <p:ph idx="1"/>
          </p:nvPr>
        </p:nvPicPr>
        <p:blipFill>
          <a:blip r:embed="rId3"/>
          <a:stretch>
            <a:fillRect/>
          </a:stretch>
        </p:blipFill>
        <p:spPr>
          <a:xfrm>
            <a:off x="2247417" y="204997"/>
            <a:ext cx="7697165" cy="5490138"/>
          </a:xfrm>
          <a:prstGeom prst="rect">
            <a:avLst/>
          </a:prstGeom>
        </p:spPr>
      </p:pic>
    </p:spTree>
    <p:extLst>
      <p:ext uri="{BB962C8B-B14F-4D97-AF65-F5344CB8AC3E}">
        <p14:creationId xmlns:p14="http://schemas.microsoft.com/office/powerpoint/2010/main" val="3226042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554174"/>
            <a:ext cx="9218305" cy="6182056"/>
          </a:xfrm>
        </p:spPr>
      </p:pic>
      <p:sp>
        <p:nvSpPr>
          <p:cNvPr id="7" name="TextBox 6"/>
          <p:cNvSpPr txBox="1"/>
          <p:nvPr/>
        </p:nvSpPr>
        <p:spPr>
          <a:xfrm>
            <a:off x="8226390" y="3947275"/>
            <a:ext cx="3641557" cy="923330"/>
          </a:xfrm>
          <a:prstGeom prst="rect">
            <a:avLst/>
          </a:prstGeom>
          <a:noFill/>
        </p:spPr>
        <p:txBody>
          <a:bodyPr wrap="square" rtlCol="0">
            <a:spAutoFit/>
          </a:bodyPr>
          <a:lstStyle/>
          <a:p>
            <a:r>
              <a:rPr lang="en-US" dirty="0"/>
              <a:t>Sources: </a:t>
            </a:r>
            <a:r>
              <a:rPr lang="en-US" i="1" dirty="0"/>
              <a:t>CDC Wonder, 2015; DEA ARCOS, 2015; TEDS, 2015</a:t>
            </a:r>
          </a:p>
          <a:p>
            <a:r>
              <a:rPr lang="en-US" i="1" dirty="0"/>
              <a:t>www.drugabuse.gov</a:t>
            </a:r>
          </a:p>
        </p:txBody>
      </p:sp>
      <p:sp>
        <p:nvSpPr>
          <p:cNvPr id="8" name="TextBox 7"/>
          <p:cNvSpPr txBox="1"/>
          <p:nvPr/>
        </p:nvSpPr>
        <p:spPr>
          <a:xfrm>
            <a:off x="5980952" y="107898"/>
            <a:ext cx="5886995" cy="892552"/>
          </a:xfrm>
          <a:prstGeom prst="rect">
            <a:avLst/>
          </a:prstGeom>
          <a:noFill/>
        </p:spPr>
        <p:txBody>
          <a:bodyPr wrap="square" rtlCol="0">
            <a:spAutoFit/>
          </a:bodyPr>
          <a:lstStyle/>
          <a:p>
            <a:r>
              <a:rPr lang="en-US" sz="2600" dirty="0"/>
              <a:t>Opioid Sales, Opioid Treatment Admissions, and Opioid-related Deaths</a:t>
            </a:r>
          </a:p>
        </p:txBody>
      </p:sp>
    </p:spTree>
    <p:extLst>
      <p:ext uri="{BB962C8B-B14F-4D97-AF65-F5344CB8AC3E}">
        <p14:creationId xmlns:p14="http://schemas.microsoft.com/office/powerpoint/2010/main" val="1148318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 y="32658"/>
            <a:ext cx="10020301" cy="26199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Content Placeholder 3"/>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1795463" y="2698055"/>
            <a:ext cx="2376487" cy="3824470"/>
          </a:xfrm>
        </p:spPr>
      </p:pic>
      <p:pic>
        <p:nvPicPr>
          <p:cNvPr id="6" name="Picture 5"/>
          <p:cNvPicPr>
            <a:picLocks noChangeAspect="1"/>
          </p:cNvPicPr>
          <p:nvPr/>
        </p:nvPicPr>
        <p:blipFill>
          <a:blip r:embed="rId5"/>
          <a:stretch>
            <a:fillRect/>
          </a:stretch>
        </p:blipFill>
        <p:spPr>
          <a:xfrm>
            <a:off x="5562601" y="2791418"/>
            <a:ext cx="3133525" cy="3465282"/>
          </a:xfrm>
          <a:prstGeom prst="rect">
            <a:avLst/>
          </a:prstGeom>
        </p:spPr>
      </p:pic>
      <p:pic>
        <p:nvPicPr>
          <p:cNvPr id="7" name="Picture 6"/>
          <p:cNvPicPr>
            <a:picLocks noChangeAspect="1"/>
          </p:cNvPicPr>
          <p:nvPr/>
        </p:nvPicPr>
        <p:blipFill>
          <a:blip r:embed="rId6"/>
          <a:stretch>
            <a:fillRect/>
          </a:stretch>
        </p:blipFill>
        <p:spPr>
          <a:xfrm>
            <a:off x="7924801" y="5562600"/>
            <a:ext cx="2535033" cy="1045286"/>
          </a:xfrm>
          <a:prstGeom prst="rect">
            <a:avLst/>
          </a:prstGeom>
        </p:spPr>
      </p:pic>
    </p:spTree>
    <p:extLst>
      <p:ext uri="{BB962C8B-B14F-4D97-AF65-F5344CB8AC3E}">
        <p14:creationId xmlns:p14="http://schemas.microsoft.com/office/powerpoint/2010/main" val="1522981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09934" y="9427"/>
            <a:ext cx="8839199" cy="1143000"/>
          </a:xfrm>
        </p:spPr>
        <p:txBody>
          <a:bodyPr>
            <a:noAutofit/>
          </a:bodyPr>
          <a:lstStyle/>
          <a:p>
            <a:r>
              <a:rPr lang="en-US" sz="5400" b="1" kern="0" dirty="0">
                <a:solidFill>
                  <a:srgbClr val="002060"/>
                </a:solidFill>
                <a:ea typeface="Times New Roman"/>
                <a:sym typeface="Arial"/>
                <a:rtl val="0"/>
              </a:rPr>
              <a:t>Rx Misuse &amp; Abuse in Arizona</a:t>
            </a:r>
          </a:p>
        </p:txBody>
      </p:sp>
      <p:sp>
        <p:nvSpPr>
          <p:cNvPr id="5" name="Content Placeholder 2"/>
          <p:cNvSpPr>
            <a:spLocks noGrp="1"/>
          </p:cNvSpPr>
          <p:nvPr>
            <p:ph idx="1"/>
          </p:nvPr>
        </p:nvSpPr>
        <p:spPr>
          <a:xfrm>
            <a:off x="868663" y="3411259"/>
            <a:ext cx="10935410" cy="2494553"/>
          </a:xfrm>
        </p:spPr>
        <p:txBody>
          <a:bodyPr>
            <a:noAutofit/>
          </a:bodyPr>
          <a:lstStyle/>
          <a:p>
            <a:r>
              <a:rPr lang="en-US" sz="3200" dirty="0"/>
              <a:t>Arizona was 15</a:t>
            </a:r>
            <a:r>
              <a:rPr lang="en-US" sz="3200" baseline="30000" dirty="0"/>
              <a:t>th</a:t>
            </a:r>
            <a:r>
              <a:rPr lang="en-US" sz="3200" dirty="0"/>
              <a:t> </a:t>
            </a:r>
            <a:r>
              <a:rPr lang="en-US" sz="3200" dirty="0" smtClean="0"/>
              <a:t>highest in </a:t>
            </a:r>
            <a:r>
              <a:rPr lang="en-US" sz="3200" dirty="0"/>
              <a:t>the nation for drug overdose deaths (2014) and </a:t>
            </a:r>
            <a:r>
              <a:rPr lang="en-US" sz="3200" b="1" dirty="0"/>
              <a:t>5</a:t>
            </a:r>
            <a:r>
              <a:rPr lang="en-US" sz="3200" b="1" baseline="30000" dirty="0"/>
              <a:t>th</a:t>
            </a:r>
            <a:r>
              <a:rPr lang="en-US" sz="3200" dirty="0"/>
              <a:t> highest in opioid prescribing (2011).</a:t>
            </a:r>
          </a:p>
          <a:p>
            <a:r>
              <a:rPr lang="en-US" sz="3200" dirty="0"/>
              <a:t>From 2008-2014, </a:t>
            </a:r>
            <a:r>
              <a:rPr lang="en-US" sz="3200" dirty="0" smtClean="0"/>
              <a:t>the rate of infants</a:t>
            </a:r>
            <a:r>
              <a:rPr lang="en-US" sz="3200" dirty="0" smtClean="0">
                <a:cs typeface="Times New Roman" panose="02020603050405020304" pitchFamily="18" charset="0"/>
              </a:rPr>
              <a:t> born with Neonatal Abstinence Syndrome </a:t>
            </a:r>
            <a:r>
              <a:rPr lang="en-US" sz="3200" dirty="0">
                <a:cs typeface="Times New Roman" panose="02020603050405020304" pitchFamily="18" charset="0"/>
              </a:rPr>
              <a:t>rose </a:t>
            </a:r>
            <a:r>
              <a:rPr lang="en-US" sz="3200" b="1" dirty="0" smtClean="0">
                <a:cs typeface="Times New Roman" panose="02020603050405020304" pitchFamily="18" charset="0"/>
              </a:rPr>
              <a:t>245</a:t>
            </a:r>
            <a:r>
              <a:rPr lang="en-US" sz="3200" b="1" dirty="0" smtClean="0">
                <a:cs typeface="Times New Roman" panose="02020603050405020304" pitchFamily="18" charset="0"/>
              </a:rPr>
              <a:t>%.</a:t>
            </a:r>
            <a:endParaRPr lang="en-US" sz="3200" dirty="0"/>
          </a:p>
        </p:txBody>
      </p:sp>
      <p:sp>
        <p:nvSpPr>
          <p:cNvPr id="7" name="Rectangle 6"/>
          <p:cNvSpPr/>
          <p:nvPr/>
        </p:nvSpPr>
        <p:spPr>
          <a:xfrm>
            <a:off x="0" y="1423866"/>
            <a:ext cx="12022282" cy="1646605"/>
          </a:xfrm>
          <a:prstGeom prst="rect">
            <a:avLst/>
          </a:prstGeom>
        </p:spPr>
        <p:txBody>
          <a:bodyPr wrap="square">
            <a:spAutoFit/>
          </a:bodyPr>
          <a:lstStyle/>
          <a:p>
            <a:pPr marL="342900" lvl="2" indent="-50800" algn="ctr">
              <a:spcBef>
                <a:spcPts val="640"/>
              </a:spcBef>
            </a:pPr>
            <a:r>
              <a:rPr lang="en-US" sz="4800" b="1" dirty="0">
                <a:solidFill>
                  <a:srgbClr val="FF0000"/>
                </a:solidFill>
                <a:cs typeface="Times New Roman" panose="02020603050405020304" pitchFamily="18" charset="0"/>
              </a:rPr>
              <a:t>One death per day is due to </a:t>
            </a:r>
          </a:p>
          <a:p>
            <a:pPr marL="342900" lvl="2" indent="-50800" algn="ctr">
              <a:spcBef>
                <a:spcPts val="640"/>
              </a:spcBef>
            </a:pPr>
            <a:r>
              <a:rPr lang="en-US" sz="4800" b="1" dirty="0">
                <a:solidFill>
                  <a:srgbClr val="FF0000"/>
                </a:solidFill>
                <a:cs typeface="Times New Roman" panose="02020603050405020304" pitchFamily="18" charset="0"/>
              </a:rPr>
              <a:t>prescription opioid overdoses in Arizona.</a:t>
            </a:r>
            <a:endParaRPr lang="en-US" sz="4800" dirty="0">
              <a:solidFill>
                <a:srgbClr val="FF0000"/>
              </a:solidFill>
              <a:cs typeface="Times New Roman" panose="02020603050405020304" pitchFamily="18" charset="0"/>
            </a:endParaRPr>
          </a:p>
        </p:txBody>
      </p:sp>
      <p:pic>
        <p:nvPicPr>
          <p:cNvPr id="8" name="Shape 102"/>
          <p:cNvPicPr preferRelativeResize="0"/>
          <p:nvPr/>
        </p:nvPicPr>
        <p:blipFill>
          <a:blip r:embed="rId3">
            <a:alphaModFix/>
          </a:blip>
          <a:stretch>
            <a:fillRect/>
          </a:stretch>
        </p:blipFill>
        <p:spPr>
          <a:xfrm>
            <a:off x="10677825" y="268540"/>
            <a:ext cx="1035091" cy="1572291"/>
          </a:xfrm>
          <a:prstGeom prst="rect">
            <a:avLst/>
          </a:prstGeom>
          <a:noFill/>
          <a:ln>
            <a:noFill/>
          </a:ln>
        </p:spPr>
      </p:pic>
    </p:spTree>
    <p:extLst>
      <p:ext uri="{BB962C8B-B14F-4D97-AF65-F5344CB8AC3E}">
        <p14:creationId xmlns:p14="http://schemas.microsoft.com/office/powerpoint/2010/main" val="2684767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2&quot; unique_id=&quot;10002&quot;&gt;&lt;object type=&quot;3&quot; unique_id=&quot;10003&quot;&gt;&lt;property id=&quot;20148&quot; value=&quot;5&quot;/&gt;&lt;property id=&quot;20300&quot; value=&quot;Slide 1 - &amp;quot;ARIZONA PRESCIPTION&amp;#x0D;&amp;#x0A;DRUG MISUSE &amp;amp; ABUSE&amp;#x0D;&amp;#x0A;INITIATIVE&amp;quot;&quot;/&gt;&lt;property id=&quot;20307&quot; value=&quot;256&quot;/&gt;&lt;/object&gt;&lt;object type=&quot;3&quot; unique_id=&quot;10004&quot;&gt;&lt;property id=&quot;20148&quot; value=&quot;5&quot;/&gt;&lt;property id=&quot;20300&quot; value=&quot;Slide 2 - &amp;quot;The Goal&amp;quot;&quot;/&gt;&lt;property id=&quot;20307&quot; value=&quot;303&quot;/&gt;&lt;/object&gt;&lt;object type=&quot;3&quot; unique_id=&quot;10005&quot;&gt;&lt;property id=&quot;20148&quot; value=&quot;5&quot;/&gt;&lt;property id=&quot;20300&quot; value=&quot;Slide 3 - &amp;quot;An Avoidable Event?&amp;quot;&quot;/&gt;&lt;property id=&quot;20307&quot; value=&quot;305&quot;/&gt;&lt;/object&gt;&lt;object type=&quot;3&quot; unique_id=&quot;10006&quot;&gt;&lt;property id=&quot;20148&quot; value=&quot;5&quot;/&gt;&lt;property id=&quot;20300&quot; value=&quot;Slide 4 - &amp;quot;Learning Objectives&amp;quot;&quot;/&gt;&lt;property id=&quot;20307&quot; value=&quot;304&quot;/&gt;&lt;/object&gt;&lt;object type=&quot;3&quot; unique_id=&quot;10007&quot;&gt;&lt;property id=&quot;20148&quot; value=&quot;5&quot;/&gt;&lt;property id=&quot;20300&quot; value=&quot;Slide 5 - &amp;quot;Understanding the Opioid Overdose Epidemic &amp;quot;&quot;/&gt;&lt;property id=&quot;20307&quot; value=&quot;306&quot;/&gt;&lt;/object&gt;&lt;object type=&quot;3&quot; unique_id=&quot;10008&quot;&gt;&lt;property id=&quot;20148&quot; value=&quot;5&quot;/&gt;&lt;property id=&quot;20300&quot; value=&quot;Slide 6&quot;/&gt;&lt;property id=&quot;20307&quot; value=&quot;307&quot;/&gt;&lt;/object&gt;&lt;object type=&quot;3&quot; unique_id=&quot;10009&quot;&gt;&lt;property id=&quot;20148&quot; value=&quot;5&quot;/&gt;&lt;property id=&quot;20300&quot; value=&quot;Slide 7 - &amp;quot;Rx Misuse &amp;amp; Abuse in Arizona&amp;quot;&quot;/&gt;&lt;property id=&quot;20307&quot; value=&quot;259&quot;/&gt;&lt;/object&gt;&lt;object type=&quot;3&quot; unique_id=&quot;10010&quot;&gt;&lt;property id=&quot;20148&quot; value=&quot;5&quot;/&gt;&lt;property id=&quot;20300&quot; value=&quot;Slide 8 - &amp;quot;Understanding the Opioid Use Disorder Epidemic &amp;quot;&quot;/&gt;&lt;property id=&quot;20307&quot; value=&quot;308&quot;/&gt;&lt;/object&gt;&lt;object type=&quot;3&quot; unique_id=&quot;10011&quot;&gt;&lt;property id=&quot;20148&quot; value=&quot;5&quot;/&gt;&lt;property id=&quot;20300&quot; value=&quot;Slide 9 - &amp;quot;Back to Mr. Clark&amp;quot;&quot;/&gt;&lt;property id=&quot;20307&quot; value=&quot;288&quot;/&gt;&lt;/object&gt;&lt;object type=&quot;3&quot; unique_id=&quot;10012&quot;&gt;&lt;property id=&quot;20148&quot; value=&quot;5&quot;/&gt;&lt;property id=&quot;20300&quot; value=&quot;Slide 10 - &amp;quot;Mr. Clark’s History&amp;quot;&quot;/&gt;&lt;property id=&quot;20307&quot; value=&quot;310&quot;/&gt;&lt;/object&gt;&lt;object type=&quot;3&quot; unique_id=&quot;10013&quot;&gt;&lt;property id=&quot;20148&quot; value=&quot;5&quot;/&gt;&lt;property id=&quot;20300&quot; value=&quot;Slide 11&quot;/&gt;&lt;property id=&quot;20307&quot; value=&quot;309&quot;/&gt;&lt;/object&gt;&lt;object type=&quot;3&quot; unique_id=&quot;10014&quot;&gt;&lt;property id=&quot;20148&quot; value=&quot;5&quot;/&gt;&lt;property id=&quot;20300&quot; value=&quot;Slide 12 - &amp;quot;Start with a Comprehensive Medical Assessment&amp;quot;&quot;/&gt;&lt;property id=&quot;20307&quot; value=&quot;283&quot;/&gt;&lt;/object&gt;&lt;object type=&quot;3&quot; unique_id=&quot;10015&quot;&gt;&lt;property id=&quot;20148&quot; value=&quot;5&quot;/&gt;&lt;property id=&quot;20300&quot; value=&quot;Slide 13 - &amp;quot;Preferred Treatment: Self Care and Active Non-pharmacologic Therapies&amp;quot;&quot;/&gt;&lt;property id=&quot;20307&quot; value=&quot;315&quot;/&gt;&lt;/object&gt;&lt;object type=&quot;3&quot; unique_id=&quot;10016&quot;&gt;&lt;property id=&quot;20148&quot; value=&quot;5&quot;/&gt;&lt;property id=&quot;20300&quot; value=&quot;Slide 14 - &amp;quot;Non-opioids Preferred over Opioids&amp;quot;&quot;/&gt;&lt;property id=&quot;20307&quot; value=&quot;316&quot;/&gt;&lt;/object&gt;&lt;object type=&quot;3&quot; unique_id=&quot;10017&quot;&gt;&lt;property id=&quot;20148&quot; value=&quot;5&quot;/&gt;&lt;property id=&quot;20300&quot; value=&quot;Slide 15 - &amp;quot;Use Caution - If Opioid Therapy is Considered…&amp;quot;&quot;/&gt;&lt;property id=&quot;20307&quot; value=&quot;319&quot;/&gt;&lt;/object&gt;&lt;object type=&quot;3&quot; unique_id=&quot;10018&quot;&gt;&lt;property id=&quot;20148&quot; value=&quot;5&quot;/&gt;&lt;property id=&quot;20300&quot; value=&quot;Slide 16 - &amp;quot;Additional Medical Assessment Prior to Initiating Opioid Therapy&amp;quot;&quot;/&gt;&lt;property id=&quot;20307&quot; value=&quot;311&quot;/&gt;&lt;/object&gt;&lt;object type=&quot;3&quot; unique_id=&quot;10019&quot;&gt;&lt;property id=&quot;20148&quot; value=&quot;5&quot;/&gt;&lt;property id=&quot;20300&quot; value=&quot;Slide 17 - &amp;quot;Assess Risk of &amp;#x0D;&amp;#x0A;Opioid Use&amp;quot;&quot;/&gt;&lt;property id=&quot;20307&quot; value=&quot;287&quot;/&gt;&lt;/object&gt;&lt;object type=&quot;3&quot; unique_id=&quot;10020&quot;&gt;&lt;property id=&quot;20148&quot; value=&quot;5&quot;/&gt;&lt;property id=&quot;20300&quot; value=&quot;Slide 18 - &amp;quot;Assess Risk of:&amp;quot;&quot;/&gt;&lt;property id=&quot;20307&quot; value=&quot;280&quot;/&gt;&lt;/object&gt;&lt;object type=&quot;3&quot; unique_id=&quot;10021&quot;&gt;&lt;property id=&quot;20148&quot; value=&quot;5&quot;/&gt;&lt;property id=&quot;20300&quot; value=&quot;Slide 19 - &amp;quot;Other Key Assessments&amp;quot;&quot;/&gt;&lt;property id=&quot;20307&quot; value=&quot;320&quot;/&gt;&lt;/object&gt;&lt;object type=&quot;3&quot; unique_id=&quot;10022&quot;&gt;&lt;property id=&quot;20148&quot; value=&quot;5&quot;/&gt;&lt;property id=&quot;20300&quot; value=&quot;Slide 20 - &amp;quot;Monitoring: Controlled Substances Prescription Monitoring Program (CSPMP)&amp;quot;&quot;/&gt;&lt;property id=&quot;20307&quot; value=&quot;274&quot;/&gt;&lt;/object&gt;&lt;object type=&quot;3&quot; unique_id=&quot;10024&quot;&gt;&lt;property id=&quot;20148&quot; value=&quot;5&quot;/&gt;&lt;property id=&quot;20300&quot; value=&quot;Slide 22&quot;/&gt;&lt;property id=&quot;20307&quot; value=&quot;273&quot;/&gt;&lt;/object&gt;&lt;object type=&quot;3&quot; unique_id=&quot;10025&quot;&gt;&lt;property id=&quot;20148&quot; value=&quot;5&quot;/&gt;&lt;property id=&quot;20300&quot; value=&quot;Slide 23 - &amp;quot;High Risk Populations/Practices&amp;quot;&quot;/&gt;&lt;property id=&quot;20307&quot; value=&quot;277&quot;/&gt;&lt;/object&gt;&lt;object type=&quot;3&quot; unique_id=&quot;10026&quot;&gt;&lt;property id=&quot;20148&quot; value=&quot;5&quot;/&gt;&lt;property id=&quot;20300&quot; value=&quot;Slide 24 - &amp;quot;Use Pain Agreements &amp;#x0D;&amp;#x0A;&amp;quot;&quot;/&gt;&lt;property id=&quot;20307&quot; value=&quot;325&quot;/&gt;&lt;/object&gt;&lt;object type=&quot;3&quot; unique_id=&quot;10027&quot;&gt;&lt;property id=&quot;20148&quot; value=&quot;5&quot;/&gt;&lt;property id=&quot;20300&quot; value=&quot;Slide 25 - &amp;quot;Monitoring &amp;amp; Reassessment&amp;quot;&quot;/&gt;&lt;property id=&quot;20307&quot; value=&quot;285&quot;/&gt;&lt;/object&gt;&lt;object type=&quot;3&quot; unique_id=&quot;10028&quot;&gt;&lt;property id=&quot;20148&quot; value=&quot;5&quot;/&gt;&lt;property id=&quot;20300&quot; value=&quot;Slide 26 - &amp;quot;Reassess Risks and Benefits&amp;quot;&quot;/&gt;&lt;property id=&quot;20307&quot; value=&quot;297&quot;/&gt;&lt;/object&gt;&lt;object type=&quot;3&quot; unique_id=&quot;10029&quot;&gt;&lt;property id=&quot;20148&quot; value=&quot;5&quot;/&gt;&lt;property id=&quot;20300&quot; value=&quot;Slide 27 - &amp;quot;Federal Guidance&amp;quot;&quot;/&gt;&lt;property id=&quot;20307&quot; value=&quot;267&quot;/&gt;&lt;/object&gt;&lt;object type=&quot;3&quot; unique_id=&quot;10030&quot;&gt;&lt;property id=&quot;20148&quot; value=&quot;5&quot;/&gt;&lt;property id=&quot;20300&quot; value=&quot;Slide 28 - &amp;quot;Opioid Use Disorder&amp;quot;&quot;/&gt;&lt;property id=&quot;20307&quot; value=&quot;276&quot;/&gt;&lt;/object&gt;&lt;object type=&quot;3&quot; unique_id=&quot;10031&quot;&gt;&lt;property id=&quot;20148&quot; value=&quot;5&quot;/&gt;&lt;property id=&quot;20300&quot; value=&quot;Slide 29&quot;/&gt;&lt;property id=&quot;20307&quot; value=&quot;260&quot;/&gt;&lt;/object&gt;&lt;object type=&quot;3&quot; unique_id=&quot;10032&quot;&gt;&lt;property id=&quot;20148&quot; value=&quot;5&quot;/&gt;&lt;property id=&quot;20300&quot; value=&quot;Slide 30 - &amp;quot;Treatment Resources&amp;quot;&quot;/&gt;&lt;property id=&quot;20307&quot; value=&quot;286&quot;/&gt;&lt;/object&gt;&lt;object type=&quot;3&quot; unique_id=&quot;10033&quot;&gt;&lt;property id=&quot;20148&quot; value=&quot;5&quot;/&gt;&lt;property id=&quot;20300&quot; value=&quot;Slide 31 - &amp;quot;Expanding use of Naloxone&amp;quot;&quot;/&gt;&lt;property id=&quot;20307&quot; value=&quot;300&quot;/&gt;&lt;/object&gt;&lt;object type=&quot;3&quot; unique_id=&quot;10034&quot;&gt;&lt;property id=&quot;20148&quot; value=&quot;5&quot;/&gt;&lt;property id=&quot;20300&quot; value=&quot;Slide 32 - &amp;quot;Tapering &amp;amp; Discontinuation&amp;quot;&quot;/&gt;&lt;property id=&quot;20307&quot; value=&quot;281&quot;/&gt;&lt;/object&gt;&lt;object type=&quot;3&quot; unique_id=&quot;10035&quot;&gt;&lt;property id=&quot;20148&quot; value=&quot;5&quot;/&gt;&lt;property id=&quot;20300&quot; value=&quot;Slide 33 - &amp;quot;The Arizona Initiative’s &amp;#x0D;&amp;#x0A;Five Strategies&amp;quot;&quot;/&gt;&lt;property id=&quot;20307&quot; value=&quot;265&quot;/&gt;&lt;/object&gt;&lt;object type=&quot;3&quot; unique_id=&quot;10036&quot;&gt;&lt;property id=&quot;20148&quot; value=&quot;5&quot;/&gt;&lt;property id=&quot;20300&quot; value=&quot;Slide 34 - &amp;quot;Useful Websites&amp;quot;&quot;/&gt;&lt;property id=&quot;20307&quot; value=&quot;266&quot;/&gt;&lt;/object&gt;&lt;object type=&quot;3&quot; unique_id=&quot;10037&quot;&gt;&lt;property id=&quot;20148&quot; value=&quot;5&quot;/&gt;&lt;property id=&quot;20300&quot; value=&quot;Slide 35 - &amp;quot;Summary&amp;quot;&quot;/&gt;&lt;property id=&quot;20307&quot; value=&quot;301&quot;/&gt;&lt;/object&gt;&lt;object type=&quot;3&quot; unique_id=&quot;11259&quot;&gt;&lt;property id=&quot;20148&quot; value=&quot;5&quot;/&gt;&lt;property id=&quot;20300&quot; value=&quot;Slide 21 - &amp;quot;Help Patients Understand the Risks with a Consenting Process&amp;quot;&quot;/&gt;&lt;property id=&quot;20307&quot; value=&quot;326&quot;/&gt;&lt;/object&gt;&lt;/object&gt;&lt;object type=&quot;8&quot; unique_id=&quot;10074&quo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3499</TotalTime>
  <Words>2823</Words>
  <Application>Microsoft Office PowerPoint</Application>
  <PresentationFormat>Custom</PresentationFormat>
  <Paragraphs>347</Paragraphs>
  <Slides>39</Slides>
  <Notes>22</Notes>
  <HiddenSlides>0</HiddenSlides>
  <MMClips>0</MMClips>
  <ScaleCrop>false</ScaleCrop>
  <HeadingPairs>
    <vt:vector size="4" baseType="variant">
      <vt:variant>
        <vt:lpstr>Theme</vt:lpstr>
      </vt:variant>
      <vt:variant>
        <vt:i4>2</vt:i4>
      </vt:variant>
      <vt:variant>
        <vt:lpstr>Slide Titles</vt:lpstr>
      </vt:variant>
      <vt:variant>
        <vt:i4>39</vt:i4>
      </vt:variant>
    </vt:vector>
  </HeadingPairs>
  <TitlesOfParts>
    <vt:vector size="41" baseType="lpstr">
      <vt:lpstr>Office Theme</vt:lpstr>
      <vt:lpstr>1_Office Theme</vt:lpstr>
      <vt:lpstr>ARIZONA PRESCRIPTION DRUG MISUSE &amp; ABUSE INITIATIVE</vt:lpstr>
      <vt:lpstr>The Goal</vt:lpstr>
      <vt:lpstr>An Avoidable Event?</vt:lpstr>
      <vt:lpstr>Learning Objectives</vt:lpstr>
      <vt:lpstr>Understanding the Opioid Overdose Epidemic </vt:lpstr>
      <vt:lpstr>PowerPoint Presentation</vt:lpstr>
      <vt:lpstr>PowerPoint Presentation</vt:lpstr>
      <vt:lpstr>PowerPoint Presentation</vt:lpstr>
      <vt:lpstr>Rx Misuse &amp; Abuse in Arizona</vt:lpstr>
      <vt:lpstr>What is Neonatal Abstinence Syndrome (NAS)? </vt:lpstr>
      <vt:lpstr>Understanding the Opioid Use Disorder Epidemic </vt:lpstr>
      <vt:lpstr>Back to Mr. Clark</vt:lpstr>
      <vt:lpstr>Mr. Clark’s History</vt:lpstr>
      <vt:lpstr>Start with a Comprehensive Medical Assessment</vt:lpstr>
      <vt:lpstr>Preferred Treatment: Self Care and Active Non-pharmacologic Therapies</vt:lpstr>
      <vt:lpstr>Non-opioids Preferred over Opioids</vt:lpstr>
      <vt:lpstr>Specific Conditions</vt:lpstr>
      <vt:lpstr>Specific Conditions</vt:lpstr>
      <vt:lpstr>Use Caution - If Opioid Therapy is Considered…</vt:lpstr>
      <vt:lpstr>Additional Medical Assessment Prior to Initiating Opioid Therapy</vt:lpstr>
      <vt:lpstr>Assess Risk of  Opioid Use</vt:lpstr>
      <vt:lpstr>Assess Risk of:</vt:lpstr>
      <vt:lpstr>Other Key Assessments</vt:lpstr>
      <vt:lpstr>Monitoring: Controlled Substances Prescription Monitoring Program (CSPMP)</vt:lpstr>
      <vt:lpstr>Help Patients Understand the Risks with a Consenting Process</vt:lpstr>
      <vt:lpstr>PowerPoint Presentation</vt:lpstr>
      <vt:lpstr>High Risk Populations/Practices</vt:lpstr>
      <vt:lpstr>Use Pain Agreements  </vt:lpstr>
      <vt:lpstr>Monitoring &amp; Reassessment</vt:lpstr>
      <vt:lpstr>Reassess Risks and Benefits</vt:lpstr>
      <vt:lpstr>Federal Guidance</vt:lpstr>
      <vt:lpstr>Opioid Use Disorder</vt:lpstr>
      <vt:lpstr>PowerPoint Presentation</vt:lpstr>
      <vt:lpstr>Treatment Resources</vt:lpstr>
      <vt:lpstr>Expanding use of Naloxone</vt:lpstr>
      <vt:lpstr>Tapering &amp; Discontinuation</vt:lpstr>
      <vt:lpstr>The Arizona Initiative’s  Five Strategies</vt:lpstr>
      <vt:lpstr>Useful Arizona Websites</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Sheila Sjolander</cp:lastModifiedBy>
  <cp:revision>192</cp:revision>
  <cp:lastPrinted>2016-10-26T20:10:35Z</cp:lastPrinted>
  <dcterms:created xsi:type="dcterms:W3CDTF">2016-05-09T18:27:51Z</dcterms:created>
  <dcterms:modified xsi:type="dcterms:W3CDTF">2016-12-23T20:21:32Z</dcterms:modified>
</cp:coreProperties>
</file>